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3"/>
  </p:notesMasterIdLst>
  <p:handoutMasterIdLst>
    <p:handoutMasterId r:id="rId44"/>
  </p:handoutMasterIdLst>
  <p:sldIdLst>
    <p:sldId id="517" r:id="rId3"/>
    <p:sldId id="566" r:id="rId4"/>
    <p:sldId id="563" r:id="rId5"/>
    <p:sldId id="602" r:id="rId6"/>
    <p:sldId id="620" r:id="rId7"/>
    <p:sldId id="603" r:id="rId8"/>
    <p:sldId id="604" r:id="rId9"/>
    <p:sldId id="605" r:id="rId10"/>
    <p:sldId id="606" r:id="rId11"/>
    <p:sldId id="607" r:id="rId12"/>
    <p:sldId id="608" r:id="rId13"/>
    <p:sldId id="609" r:id="rId14"/>
    <p:sldId id="610" r:id="rId15"/>
    <p:sldId id="611" r:id="rId16"/>
    <p:sldId id="612" r:id="rId17"/>
    <p:sldId id="613" r:id="rId18"/>
    <p:sldId id="614" r:id="rId19"/>
    <p:sldId id="615" r:id="rId20"/>
    <p:sldId id="616" r:id="rId21"/>
    <p:sldId id="617" r:id="rId22"/>
    <p:sldId id="618" r:id="rId23"/>
    <p:sldId id="619" r:id="rId24"/>
    <p:sldId id="593" r:id="rId25"/>
    <p:sldId id="596" r:id="rId26"/>
    <p:sldId id="595" r:id="rId27"/>
    <p:sldId id="597" r:id="rId28"/>
    <p:sldId id="598" r:id="rId29"/>
    <p:sldId id="594" r:id="rId30"/>
    <p:sldId id="600" r:id="rId31"/>
    <p:sldId id="601" r:id="rId32"/>
    <p:sldId id="599" r:id="rId33"/>
    <p:sldId id="569" r:id="rId34"/>
    <p:sldId id="570" r:id="rId35"/>
    <p:sldId id="571" r:id="rId36"/>
    <p:sldId id="568" r:id="rId37"/>
    <p:sldId id="274" r:id="rId38"/>
    <p:sldId id="592" r:id="rId39"/>
    <p:sldId id="562" r:id="rId40"/>
    <p:sldId id="564" r:id="rId41"/>
    <p:sldId id="492" r:id="rId42"/>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8" autoAdjust="0"/>
    <p:restoredTop sz="89368" autoAdjust="0"/>
  </p:normalViewPr>
  <p:slideViewPr>
    <p:cSldViewPr>
      <p:cViewPr>
        <p:scale>
          <a:sx n="40" d="100"/>
          <a:sy n="40" d="100"/>
        </p:scale>
        <p:origin x="-2208" y="-528"/>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040CBE-E3AD-4CB4-BD91-400BBBB808CD}" type="doc">
      <dgm:prSet loTypeId="urn:microsoft.com/office/officeart/2005/8/layout/hProcess3" loCatId="process" qsTypeId="urn:microsoft.com/office/officeart/2005/8/quickstyle/simple1" qsCatId="simple" csTypeId="urn:microsoft.com/office/officeart/2005/8/colors/accent1_2" csCatId="accent1" phldr="1"/>
      <dgm:spPr/>
    </dgm:pt>
    <dgm:pt modelId="{06936A3B-715E-46AC-BD39-71CB0859AE97}">
      <dgm:prSet phldrT="[Text]"/>
      <dgm:spPr/>
      <dgm:t>
        <a:bodyPr/>
        <a:lstStyle/>
        <a:p>
          <a:r>
            <a:rPr lang="en-US" dirty="0" err="1" smtClean="0"/>
            <a:t>Expande</a:t>
          </a:r>
          <a:r>
            <a:rPr lang="en-US" dirty="0" smtClean="0"/>
            <a:t> Coordinate Algebra</a:t>
          </a:r>
          <a:endParaRPr lang="en-US" dirty="0"/>
        </a:p>
      </dgm:t>
    </dgm:pt>
    <dgm:pt modelId="{9E66FF8D-59E4-4839-AB3B-3805FF17936A}" type="parTrans" cxnId="{7F455F1F-6BC6-432D-AED0-A52A7611ACD2}">
      <dgm:prSet/>
      <dgm:spPr/>
      <dgm:t>
        <a:bodyPr/>
        <a:lstStyle/>
        <a:p>
          <a:endParaRPr lang="en-US"/>
        </a:p>
      </dgm:t>
    </dgm:pt>
    <dgm:pt modelId="{61BE6982-CCA9-4244-BEBD-04A5DBC32F7E}" type="sibTrans" cxnId="{7F455F1F-6BC6-432D-AED0-A52A7611ACD2}">
      <dgm:prSet/>
      <dgm:spPr/>
      <dgm:t>
        <a:bodyPr/>
        <a:lstStyle/>
        <a:p>
          <a:endParaRPr lang="en-US"/>
        </a:p>
      </dgm:t>
    </dgm:pt>
    <dgm:pt modelId="{47D6BE66-2192-40C7-9BD6-341C5FEF150B}">
      <dgm:prSet phldrT="[Text]" phldr="1"/>
      <dgm:spPr/>
      <dgm:t>
        <a:bodyPr/>
        <a:lstStyle/>
        <a:p>
          <a:endParaRPr lang="en-US"/>
        </a:p>
      </dgm:t>
    </dgm:pt>
    <dgm:pt modelId="{264B93C4-B246-4741-BE0B-67BB8A6A147C}" type="parTrans" cxnId="{1B212D53-CF3A-4755-A64B-18C8C954BEE9}">
      <dgm:prSet/>
      <dgm:spPr/>
      <dgm:t>
        <a:bodyPr/>
        <a:lstStyle/>
        <a:p>
          <a:endParaRPr lang="en-US"/>
        </a:p>
      </dgm:t>
    </dgm:pt>
    <dgm:pt modelId="{C78A998D-AF30-431C-AEF8-55743BBC4DB4}" type="sibTrans" cxnId="{1B212D53-CF3A-4755-A64B-18C8C954BEE9}">
      <dgm:prSet/>
      <dgm:spPr/>
      <dgm:t>
        <a:bodyPr/>
        <a:lstStyle/>
        <a:p>
          <a:endParaRPr lang="en-US"/>
        </a:p>
      </dgm:t>
    </dgm:pt>
    <dgm:pt modelId="{98250FC4-5317-47CC-B63B-A89726812D9A}">
      <dgm:prSet phldrT="[Text]" phldr="1"/>
      <dgm:spPr/>
      <dgm:t>
        <a:bodyPr/>
        <a:lstStyle/>
        <a:p>
          <a:endParaRPr lang="en-US"/>
        </a:p>
      </dgm:t>
    </dgm:pt>
    <dgm:pt modelId="{E9F58488-BB84-49FA-BB25-8ACCC281A9FE}" type="parTrans" cxnId="{5BD75597-4FA9-4ECC-B5A1-0FAC6108790F}">
      <dgm:prSet/>
      <dgm:spPr/>
      <dgm:t>
        <a:bodyPr/>
        <a:lstStyle/>
        <a:p>
          <a:endParaRPr lang="en-US"/>
        </a:p>
      </dgm:t>
    </dgm:pt>
    <dgm:pt modelId="{3BE5FE14-FADA-4528-9804-1EB4C43C4BB9}" type="sibTrans" cxnId="{5BD75597-4FA9-4ECC-B5A1-0FAC6108790F}">
      <dgm:prSet/>
      <dgm:spPr/>
      <dgm:t>
        <a:bodyPr/>
        <a:lstStyle/>
        <a:p>
          <a:endParaRPr lang="en-US"/>
        </a:p>
      </dgm:t>
    </dgm:pt>
    <dgm:pt modelId="{0A7CA86D-9906-4FBB-994B-1BCCE7F80974}">
      <dgm:prSet phldrT="[Text]"/>
      <dgm:spPr/>
      <dgm:t>
        <a:bodyPr/>
        <a:lstStyle/>
        <a:p>
          <a:endParaRPr lang="en-US"/>
        </a:p>
      </dgm:t>
    </dgm:pt>
    <dgm:pt modelId="{211D2D24-6172-4244-8FDF-C954422690C4}" type="parTrans" cxnId="{FC6C8932-EC4D-418D-B066-5CFF8A7AD59D}">
      <dgm:prSet/>
      <dgm:spPr/>
      <dgm:t>
        <a:bodyPr/>
        <a:lstStyle/>
        <a:p>
          <a:endParaRPr lang="en-US"/>
        </a:p>
      </dgm:t>
    </dgm:pt>
    <dgm:pt modelId="{9967D52B-0C51-4D20-9E0E-A0DDA5779463}" type="sibTrans" cxnId="{FC6C8932-EC4D-418D-B066-5CFF8A7AD59D}">
      <dgm:prSet/>
      <dgm:spPr/>
      <dgm:t>
        <a:bodyPr/>
        <a:lstStyle/>
        <a:p>
          <a:endParaRPr lang="en-US"/>
        </a:p>
      </dgm:t>
    </dgm:pt>
    <dgm:pt modelId="{E181CDC0-5355-4465-A119-035166169D9E}" type="pres">
      <dgm:prSet presAssocID="{B4040CBE-E3AD-4CB4-BD91-400BBBB808CD}" presName="Name0" presStyleCnt="0">
        <dgm:presLayoutVars>
          <dgm:dir/>
          <dgm:animLvl val="lvl"/>
          <dgm:resizeHandles val="exact"/>
        </dgm:presLayoutVars>
      </dgm:prSet>
      <dgm:spPr/>
    </dgm:pt>
    <dgm:pt modelId="{F4E3BCEB-26F5-4B2E-A4C4-3AFA313D8A85}" type="pres">
      <dgm:prSet presAssocID="{B4040CBE-E3AD-4CB4-BD91-400BBBB808CD}" presName="dummy" presStyleCnt="0"/>
      <dgm:spPr/>
    </dgm:pt>
    <dgm:pt modelId="{B754A37E-ECE7-48A8-9179-7AD6F23A2A4A}" type="pres">
      <dgm:prSet presAssocID="{B4040CBE-E3AD-4CB4-BD91-400BBBB808CD}" presName="linH" presStyleCnt="0"/>
      <dgm:spPr/>
    </dgm:pt>
    <dgm:pt modelId="{F1B4ED3B-177D-4E61-8BF2-26591869D560}" type="pres">
      <dgm:prSet presAssocID="{B4040CBE-E3AD-4CB4-BD91-400BBBB808CD}" presName="padding1" presStyleCnt="0"/>
      <dgm:spPr/>
    </dgm:pt>
    <dgm:pt modelId="{2844602F-E412-45CF-B6F6-81914B133C09}" type="pres">
      <dgm:prSet presAssocID="{06936A3B-715E-46AC-BD39-71CB0859AE97}" presName="linV" presStyleCnt="0"/>
      <dgm:spPr/>
    </dgm:pt>
    <dgm:pt modelId="{D5BF222E-0F12-466E-B948-A36DA6C46E97}" type="pres">
      <dgm:prSet presAssocID="{06936A3B-715E-46AC-BD39-71CB0859AE97}" presName="spVertical1" presStyleCnt="0"/>
      <dgm:spPr/>
    </dgm:pt>
    <dgm:pt modelId="{C5D13E5D-134A-4DD9-A53C-689C2BEC0C0E}" type="pres">
      <dgm:prSet presAssocID="{06936A3B-715E-46AC-BD39-71CB0859AE97}" presName="parTx" presStyleLbl="revTx" presStyleIdx="0" presStyleCnt="4">
        <dgm:presLayoutVars>
          <dgm:chMax val="0"/>
          <dgm:chPref val="0"/>
          <dgm:bulletEnabled val="1"/>
        </dgm:presLayoutVars>
      </dgm:prSet>
      <dgm:spPr/>
      <dgm:t>
        <a:bodyPr/>
        <a:lstStyle/>
        <a:p>
          <a:endParaRPr lang="en-US"/>
        </a:p>
      </dgm:t>
    </dgm:pt>
    <dgm:pt modelId="{BD20F7B9-4A3C-4AF0-97B2-917EB47DB3A3}" type="pres">
      <dgm:prSet presAssocID="{06936A3B-715E-46AC-BD39-71CB0859AE97}" presName="spVertical2" presStyleCnt="0"/>
      <dgm:spPr/>
    </dgm:pt>
    <dgm:pt modelId="{661E014C-C5F8-4853-8901-BB2B06D8BF8F}" type="pres">
      <dgm:prSet presAssocID="{06936A3B-715E-46AC-BD39-71CB0859AE97}" presName="spVertical3" presStyleCnt="0"/>
      <dgm:spPr/>
    </dgm:pt>
    <dgm:pt modelId="{03787D51-AE59-462C-A78A-1393060A9EBA}" type="pres">
      <dgm:prSet presAssocID="{61BE6982-CCA9-4244-BEBD-04A5DBC32F7E}" presName="space" presStyleCnt="0"/>
      <dgm:spPr/>
    </dgm:pt>
    <dgm:pt modelId="{21A34820-3B08-49C6-B6AF-338748F31A41}" type="pres">
      <dgm:prSet presAssocID="{0A7CA86D-9906-4FBB-994B-1BCCE7F80974}" presName="linV" presStyleCnt="0"/>
      <dgm:spPr/>
    </dgm:pt>
    <dgm:pt modelId="{F50FE9A9-D2D3-494E-9EE0-9467DEDC5121}" type="pres">
      <dgm:prSet presAssocID="{0A7CA86D-9906-4FBB-994B-1BCCE7F80974}" presName="spVertical1" presStyleCnt="0"/>
      <dgm:spPr/>
    </dgm:pt>
    <dgm:pt modelId="{2801B075-BDFA-4D0A-B078-45F85C03FC5C}" type="pres">
      <dgm:prSet presAssocID="{0A7CA86D-9906-4FBB-994B-1BCCE7F80974}" presName="parTx" presStyleLbl="revTx" presStyleIdx="1" presStyleCnt="4">
        <dgm:presLayoutVars>
          <dgm:chMax val="0"/>
          <dgm:chPref val="0"/>
          <dgm:bulletEnabled val="1"/>
        </dgm:presLayoutVars>
      </dgm:prSet>
      <dgm:spPr/>
      <dgm:t>
        <a:bodyPr/>
        <a:lstStyle/>
        <a:p>
          <a:endParaRPr lang="en-US"/>
        </a:p>
      </dgm:t>
    </dgm:pt>
    <dgm:pt modelId="{1A0BD1CC-A1E7-49E0-8ADD-299FD168A2F9}" type="pres">
      <dgm:prSet presAssocID="{0A7CA86D-9906-4FBB-994B-1BCCE7F80974}" presName="spVertical2" presStyleCnt="0"/>
      <dgm:spPr/>
    </dgm:pt>
    <dgm:pt modelId="{3FF77630-CB5E-4779-8054-5FB54E0B917F}" type="pres">
      <dgm:prSet presAssocID="{0A7CA86D-9906-4FBB-994B-1BCCE7F80974}" presName="spVertical3" presStyleCnt="0"/>
      <dgm:spPr/>
    </dgm:pt>
    <dgm:pt modelId="{DCEED6BE-72DC-4B80-8CD0-1B3BBFA01E74}" type="pres">
      <dgm:prSet presAssocID="{9967D52B-0C51-4D20-9E0E-A0DDA5779463}" presName="space" presStyleCnt="0"/>
      <dgm:spPr/>
    </dgm:pt>
    <dgm:pt modelId="{7212DA09-5A70-4D1B-AA32-2B49CFC67C52}" type="pres">
      <dgm:prSet presAssocID="{47D6BE66-2192-40C7-9BD6-341C5FEF150B}" presName="linV" presStyleCnt="0"/>
      <dgm:spPr/>
    </dgm:pt>
    <dgm:pt modelId="{D39452D3-D324-43AB-B96C-384C45FB2795}" type="pres">
      <dgm:prSet presAssocID="{47D6BE66-2192-40C7-9BD6-341C5FEF150B}" presName="spVertical1" presStyleCnt="0"/>
      <dgm:spPr/>
    </dgm:pt>
    <dgm:pt modelId="{F96B0FE7-99A1-4320-AA26-AD7D8B0D0524}" type="pres">
      <dgm:prSet presAssocID="{47D6BE66-2192-40C7-9BD6-341C5FEF150B}" presName="parTx" presStyleLbl="revTx" presStyleIdx="2" presStyleCnt="4">
        <dgm:presLayoutVars>
          <dgm:chMax val="0"/>
          <dgm:chPref val="0"/>
          <dgm:bulletEnabled val="1"/>
        </dgm:presLayoutVars>
      </dgm:prSet>
      <dgm:spPr/>
      <dgm:t>
        <a:bodyPr/>
        <a:lstStyle/>
        <a:p>
          <a:endParaRPr lang="en-US"/>
        </a:p>
      </dgm:t>
    </dgm:pt>
    <dgm:pt modelId="{23653809-519B-4C15-B314-AFDD4A101964}" type="pres">
      <dgm:prSet presAssocID="{47D6BE66-2192-40C7-9BD6-341C5FEF150B}" presName="spVertical2" presStyleCnt="0"/>
      <dgm:spPr/>
    </dgm:pt>
    <dgm:pt modelId="{3C790198-92BF-4FD1-824E-3FE485146C7E}" type="pres">
      <dgm:prSet presAssocID="{47D6BE66-2192-40C7-9BD6-341C5FEF150B}" presName="spVertical3" presStyleCnt="0"/>
      <dgm:spPr/>
    </dgm:pt>
    <dgm:pt modelId="{9F9ECF18-ABAC-4871-947B-652306617BDB}" type="pres">
      <dgm:prSet presAssocID="{C78A998D-AF30-431C-AEF8-55743BBC4DB4}" presName="space" presStyleCnt="0"/>
      <dgm:spPr/>
    </dgm:pt>
    <dgm:pt modelId="{0C97F82B-60EF-4A1F-BF7D-0412A1B8E303}" type="pres">
      <dgm:prSet presAssocID="{98250FC4-5317-47CC-B63B-A89726812D9A}" presName="linV" presStyleCnt="0"/>
      <dgm:spPr/>
    </dgm:pt>
    <dgm:pt modelId="{3B4CAB96-EA3E-4783-A1F2-8A8F9A53E156}" type="pres">
      <dgm:prSet presAssocID="{98250FC4-5317-47CC-B63B-A89726812D9A}" presName="spVertical1" presStyleCnt="0"/>
      <dgm:spPr/>
    </dgm:pt>
    <dgm:pt modelId="{14E7E3A0-F51A-4829-93CF-10FA7A3B2B0B}" type="pres">
      <dgm:prSet presAssocID="{98250FC4-5317-47CC-B63B-A89726812D9A}" presName="parTx" presStyleLbl="revTx" presStyleIdx="3" presStyleCnt="4">
        <dgm:presLayoutVars>
          <dgm:chMax val="0"/>
          <dgm:chPref val="0"/>
          <dgm:bulletEnabled val="1"/>
        </dgm:presLayoutVars>
      </dgm:prSet>
      <dgm:spPr/>
      <dgm:t>
        <a:bodyPr/>
        <a:lstStyle/>
        <a:p>
          <a:endParaRPr lang="en-US"/>
        </a:p>
      </dgm:t>
    </dgm:pt>
    <dgm:pt modelId="{EB2B531A-B247-4C24-ACD9-1E01DB08573B}" type="pres">
      <dgm:prSet presAssocID="{98250FC4-5317-47CC-B63B-A89726812D9A}" presName="spVertical2" presStyleCnt="0"/>
      <dgm:spPr/>
    </dgm:pt>
    <dgm:pt modelId="{6C78BF59-13E2-412E-9D1B-A8B96C61C66F}" type="pres">
      <dgm:prSet presAssocID="{98250FC4-5317-47CC-B63B-A89726812D9A}" presName="spVertical3" presStyleCnt="0"/>
      <dgm:spPr/>
    </dgm:pt>
    <dgm:pt modelId="{EA4B60C5-50E3-4754-95FF-52AB8EF3F350}" type="pres">
      <dgm:prSet presAssocID="{B4040CBE-E3AD-4CB4-BD91-400BBBB808CD}" presName="padding2" presStyleCnt="0"/>
      <dgm:spPr/>
    </dgm:pt>
    <dgm:pt modelId="{5D9C1548-63AA-44D9-B5CE-8EC064D36B81}" type="pres">
      <dgm:prSet presAssocID="{B4040CBE-E3AD-4CB4-BD91-400BBBB808CD}" presName="negArrow" presStyleCnt="0"/>
      <dgm:spPr/>
    </dgm:pt>
    <dgm:pt modelId="{0CF58C9C-CEC9-4072-882D-79626BA538A8}" type="pres">
      <dgm:prSet presAssocID="{B4040CBE-E3AD-4CB4-BD91-400BBBB808CD}" presName="backgroundArrow" presStyleLbl="node1" presStyleIdx="0" presStyleCnt="1"/>
      <dgm:spPr/>
    </dgm:pt>
  </dgm:ptLst>
  <dgm:cxnLst>
    <dgm:cxn modelId="{5BD75597-4FA9-4ECC-B5A1-0FAC6108790F}" srcId="{B4040CBE-E3AD-4CB4-BD91-400BBBB808CD}" destId="{98250FC4-5317-47CC-B63B-A89726812D9A}" srcOrd="3" destOrd="0" parTransId="{E9F58488-BB84-49FA-BB25-8ACCC281A9FE}" sibTransId="{3BE5FE14-FADA-4528-9804-1EB4C43C4BB9}"/>
    <dgm:cxn modelId="{FC6C8932-EC4D-418D-B066-5CFF8A7AD59D}" srcId="{B4040CBE-E3AD-4CB4-BD91-400BBBB808CD}" destId="{0A7CA86D-9906-4FBB-994B-1BCCE7F80974}" srcOrd="1" destOrd="0" parTransId="{211D2D24-6172-4244-8FDF-C954422690C4}" sibTransId="{9967D52B-0C51-4D20-9E0E-A0DDA5779463}"/>
    <dgm:cxn modelId="{E53248EC-B5BC-4952-93D8-360517566C6A}" type="presOf" srcId="{98250FC4-5317-47CC-B63B-A89726812D9A}" destId="{14E7E3A0-F51A-4829-93CF-10FA7A3B2B0B}" srcOrd="0" destOrd="0" presId="urn:microsoft.com/office/officeart/2005/8/layout/hProcess3"/>
    <dgm:cxn modelId="{A085C111-60AF-4BA3-B883-51536B3468D2}" type="presOf" srcId="{B4040CBE-E3AD-4CB4-BD91-400BBBB808CD}" destId="{E181CDC0-5355-4465-A119-035166169D9E}" srcOrd="0" destOrd="0" presId="urn:microsoft.com/office/officeart/2005/8/layout/hProcess3"/>
    <dgm:cxn modelId="{7F455F1F-6BC6-432D-AED0-A52A7611ACD2}" srcId="{B4040CBE-E3AD-4CB4-BD91-400BBBB808CD}" destId="{06936A3B-715E-46AC-BD39-71CB0859AE97}" srcOrd="0" destOrd="0" parTransId="{9E66FF8D-59E4-4839-AB3B-3805FF17936A}" sibTransId="{61BE6982-CCA9-4244-BEBD-04A5DBC32F7E}"/>
    <dgm:cxn modelId="{606AA5CD-DE43-4FC9-9F6F-04C2552CBAB3}" type="presOf" srcId="{47D6BE66-2192-40C7-9BD6-341C5FEF150B}" destId="{F96B0FE7-99A1-4320-AA26-AD7D8B0D0524}" srcOrd="0" destOrd="0" presId="urn:microsoft.com/office/officeart/2005/8/layout/hProcess3"/>
    <dgm:cxn modelId="{1B212D53-CF3A-4755-A64B-18C8C954BEE9}" srcId="{B4040CBE-E3AD-4CB4-BD91-400BBBB808CD}" destId="{47D6BE66-2192-40C7-9BD6-341C5FEF150B}" srcOrd="2" destOrd="0" parTransId="{264B93C4-B246-4741-BE0B-67BB8A6A147C}" sibTransId="{C78A998D-AF30-431C-AEF8-55743BBC4DB4}"/>
    <dgm:cxn modelId="{48A4455F-E548-4E04-BCF6-A5E272E82BB8}" type="presOf" srcId="{0A7CA86D-9906-4FBB-994B-1BCCE7F80974}" destId="{2801B075-BDFA-4D0A-B078-45F85C03FC5C}" srcOrd="0" destOrd="0" presId="urn:microsoft.com/office/officeart/2005/8/layout/hProcess3"/>
    <dgm:cxn modelId="{6D9F19D9-6D8A-4EAF-B6B9-B3DFC49FAF6A}" type="presOf" srcId="{06936A3B-715E-46AC-BD39-71CB0859AE97}" destId="{C5D13E5D-134A-4DD9-A53C-689C2BEC0C0E}" srcOrd="0" destOrd="0" presId="urn:microsoft.com/office/officeart/2005/8/layout/hProcess3"/>
    <dgm:cxn modelId="{3ED287AA-AA6B-44D4-870F-225736431E6F}" type="presParOf" srcId="{E181CDC0-5355-4465-A119-035166169D9E}" destId="{F4E3BCEB-26F5-4B2E-A4C4-3AFA313D8A85}" srcOrd="0" destOrd="0" presId="urn:microsoft.com/office/officeart/2005/8/layout/hProcess3"/>
    <dgm:cxn modelId="{6FEEBBE6-B858-4011-B012-BFC25B55DA28}" type="presParOf" srcId="{E181CDC0-5355-4465-A119-035166169D9E}" destId="{B754A37E-ECE7-48A8-9179-7AD6F23A2A4A}" srcOrd="1" destOrd="0" presId="urn:microsoft.com/office/officeart/2005/8/layout/hProcess3"/>
    <dgm:cxn modelId="{CBBC2F4D-68CB-4E57-BD38-40B548E74D7C}" type="presParOf" srcId="{B754A37E-ECE7-48A8-9179-7AD6F23A2A4A}" destId="{F1B4ED3B-177D-4E61-8BF2-26591869D560}" srcOrd="0" destOrd="0" presId="urn:microsoft.com/office/officeart/2005/8/layout/hProcess3"/>
    <dgm:cxn modelId="{C89EBFD9-67A7-44B8-BACC-F8C982C92DF4}" type="presParOf" srcId="{B754A37E-ECE7-48A8-9179-7AD6F23A2A4A}" destId="{2844602F-E412-45CF-B6F6-81914B133C09}" srcOrd="1" destOrd="0" presId="urn:microsoft.com/office/officeart/2005/8/layout/hProcess3"/>
    <dgm:cxn modelId="{3DECC1A5-9F70-4A34-B151-48E10EF0FE6F}" type="presParOf" srcId="{2844602F-E412-45CF-B6F6-81914B133C09}" destId="{D5BF222E-0F12-466E-B948-A36DA6C46E97}" srcOrd="0" destOrd="0" presId="urn:microsoft.com/office/officeart/2005/8/layout/hProcess3"/>
    <dgm:cxn modelId="{031132D5-A294-488B-A024-DAAEC4855709}" type="presParOf" srcId="{2844602F-E412-45CF-B6F6-81914B133C09}" destId="{C5D13E5D-134A-4DD9-A53C-689C2BEC0C0E}" srcOrd="1" destOrd="0" presId="urn:microsoft.com/office/officeart/2005/8/layout/hProcess3"/>
    <dgm:cxn modelId="{1FCDC770-385B-496A-9872-A6A910C219DB}" type="presParOf" srcId="{2844602F-E412-45CF-B6F6-81914B133C09}" destId="{BD20F7B9-4A3C-4AF0-97B2-917EB47DB3A3}" srcOrd="2" destOrd="0" presId="urn:microsoft.com/office/officeart/2005/8/layout/hProcess3"/>
    <dgm:cxn modelId="{24E07C69-A1DA-4AEE-9D63-2EB2CBA369FC}" type="presParOf" srcId="{2844602F-E412-45CF-B6F6-81914B133C09}" destId="{661E014C-C5F8-4853-8901-BB2B06D8BF8F}" srcOrd="3" destOrd="0" presId="urn:microsoft.com/office/officeart/2005/8/layout/hProcess3"/>
    <dgm:cxn modelId="{2F277927-5F60-4B51-8833-0E6018EFDA21}" type="presParOf" srcId="{B754A37E-ECE7-48A8-9179-7AD6F23A2A4A}" destId="{03787D51-AE59-462C-A78A-1393060A9EBA}" srcOrd="2" destOrd="0" presId="urn:microsoft.com/office/officeart/2005/8/layout/hProcess3"/>
    <dgm:cxn modelId="{7216DFCA-4936-4DF6-9B79-53C727C3723B}" type="presParOf" srcId="{B754A37E-ECE7-48A8-9179-7AD6F23A2A4A}" destId="{21A34820-3B08-49C6-B6AF-338748F31A41}" srcOrd="3" destOrd="0" presId="urn:microsoft.com/office/officeart/2005/8/layout/hProcess3"/>
    <dgm:cxn modelId="{06CBBDA8-1CB4-4E0F-8FCC-66CB66785685}" type="presParOf" srcId="{21A34820-3B08-49C6-B6AF-338748F31A41}" destId="{F50FE9A9-D2D3-494E-9EE0-9467DEDC5121}" srcOrd="0" destOrd="0" presId="urn:microsoft.com/office/officeart/2005/8/layout/hProcess3"/>
    <dgm:cxn modelId="{16A4D10A-6765-4B58-8C7A-FA70D061F128}" type="presParOf" srcId="{21A34820-3B08-49C6-B6AF-338748F31A41}" destId="{2801B075-BDFA-4D0A-B078-45F85C03FC5C}" srcOrd="1" destOrd="0" presId="urn:microsoft.com/office/officeart/2005/8/layout/hProcess3"/>
    <dgm:cxn modelId="{0986A126-7614-4394-AAED-FA0DBD25238E}" type="presParOf" srcId="{21A34820-3B08-49C6-B6AF-338748F31A41}" destId="{1A0BD1CC-A1E7-49E0-8ADD-299FD168A2F9}" srcOrd="2" destOrd="0" presId="urn:microsoft.com/office/officeart/2005/8/layout/hProcess3"/>
    <dgm:cxn modelId="{B463224B-BFE0-4704-B4AB-4A4FE5CE8B54}" type="presParOf" srcId="{21A34820-3B08-49C6-B6AF-338748F31A41}" destId="{3FF77630-CB5E-4779-8054-5FB54E0B917F}" srcOrd="3" destOrd="0" presId="urn:microsoft.com/office/officeart/2005/8/layout/hProcess3"/>
    <dgm:cxn modelId="{C3055817-4D2E-4F95-8D88-BC02EC04C146}" type="presParOf" srcId="{B754A37E-ECE7-48A8-9179-7AD6F23A2A4A}" destId="{DCEED6BE-72DC-4B80-8CD0-1B3BBFA01E74}" srcOrd="4" destOrd="0" presId="urn:microsoft.com/office/officeart/2005/8/layout/hProcess3"/>
    <dgm:cxn modelId="{60A2C662-2A97-44BD-9A16-671DF65F9EC2}" type="presParOf" srcId="{B754A37E-ECE7-48A8-9179-7AD6F23A2A4A}" destId="{7212DA09-5A70-4D1B-AA32-2B49CFC67C52}" srcOrd="5" destOrd="0" presId="urn:microsoft.com/office/officeart/2005/8/layout/hProcess3"/>
    <dgm:cxn modelId="{5DD4DA50-CA3C-4B27-80AC-48D52E927B3B}" type="presParOf" srcId="{7212DA09-5A70-4D1B-AA32-2B49CFC67C52}" destId="{D39452D3-D324-43AB-B96C-384C45FB2795}" srcOrd="0" destOrd="0" presId="urn:microsoft.com/office/officeart/2005/8/layout/hProcess3"/>
    <dgm:cxn modelId="{18D69171-8018-4BB9-991A-7D30AFC0979F}" type="presParOf" srcId="{7212DA09-5A70-4D1B-AA32-2B49CFC67C52}" destId="{F96B0FE7-99A1-4320-AA26-AD7D8B0D0524}" srcOrd="1" destOrd="0" presId="urn:microsoft.com/office/officeart/2005/8/layout/hProcess3"/>
    <dgm:cxn modelId="{DBF61E8B-CA01-4A2E-A126-2563E109A9BA}" type="presParOf" srcId="{7212DA09-5A70-4D1B-AA32-2B49CFC67C52}" destId="{23653809-519B-4C15-B314-AFDD4A101964}" srcOrd="2" destOrd="0" presId="urn:microsoft.com/office/officeart/2005/8/layout/hProcess3"/>
    <dgm:cxn modelId="{B774A88D-DC33-4406-B5E5-1063034B371F}" type="presParOf" srcId="{7212DA09-5A70-4D1B-AA32-2B49CFC67C52}" destId="{3C790198-92BF-4FD1-824E-3FE485146C7E}" srcOrd="3" destOrd="0" presId="urn:microsoft.com/office/officeart/2005/8/layout/hProcess3"/>
    <dgm:cxn modelId="{64314028-0B47-4FFF-959F-9263D356404B}" type="presParOf" srcId="{B754A37E-ECE7-48A8-9179-7AD6F23A2A4A}" destId="{9F9ECF18-ABAC-4871-947B-652306617BDB}" srcOrd="6" destOrd="0" presId="urn:microsoft.com/office/officeart/2005/8/layout/hProcess3"/>
    <dgm:cxn modelId="{F3907F86-091B-4962-9814-1B2B03BBCA81}" type="presParOf" srcId="{B754A37E-ECE7-48A8-9179-7AD6F23A2A4A}" destId="{0C97F82B-60EF-4A1F-BF7D-0412A1B8E303}" srcOrd="7" destOrd="0" presId="urn:microsoft.com/office/officeart/2005/8/layout/hProcess3"/>
    <dgm:cxn modelId="{58572148-7746-4A6C-A694-E4DCDB744BF1}" type="presParOf" srcId="{0C97F82B-60EF-4A1F-BF7D-0412A1B8E303}" destId="{3B4CAB96-EA3E-4783-A1F2-8A8F9A53E156}" srcOrd="0" destOrd="0" presId="urn:microsoft.com/office/officeart/2005/8/layout/hProcess3"/>
    <dgm:cxn modelId="{A023017C-64B4-4E20-BE9D-EC0616173D6D}" type="presParOf" srcId="{0C97F82B-60EF-4A1F-BF7D-0412A1B8E303}" destId="{14E7E3A0-F51A-4829-93CF-10FA7A3B2B0B}" srcOrd="1" destOrd="0" presId="urn:microsoft.com/office/officeart/2005/8/layout/hProcess3"/>
    <dgm:cxn modelId="{D796373B-9959-448B-ABCB-AFFB0EBE3AB6}" type="presParOf" srcId="{0C97F82B-60EF-4A1F-BF7D-0412A1B8E303}" destId="{EB2B531A-B247-4C24-ACD9-1E01DB08573B}" srcOrd="2" destOrd="0" presId="urn:microsoft.com/office/officeart/2005/8/layout/hProcess3"/>
    <dgm:cxn modelId="{5BE4EB05-1CFD-4619-BE99-8BBE52B6A9FD}" type="presParOf" srcId="{0C97F82B-60EF-4A1F-BF7D-0412A1B8E303}" destId="{6C78BF59-13E2-412E-9D1B-A8B96C61C66F}" srcOrd="3" destOrd="0" presId="urn:microsoft.com/office/officeart/2005/8/layout/hProcess3"/>
    <dgm:cxn modelId="{F4C9EC6F-19C4-426F-B3C0-741BD96FAF5F}" type="presParOf" srcId="{B754A37E-ECE7-48A8-9179-7AD6F23A2A4A}" destId="{EA4B60C5-50E3-4754-95FF-52AB8EF3F350}" srcOrd="8" destOrd="0" presId="urn:microsoft.com/office/officeart/2005/8/layout/hProcess3"/>
    <dgm:cxn modelId="{D9AA2509-5DE8-4F0C-BC48-AFDF00962D00}" type="presParOf" srcId="{B754A37E-ECE7-48A8-9179-7AD6F23A2A4A}" destId="{5D9C1548-63AA-44D9-B5CE-8EC064D36B81}" srcOrd="9" destOrd="0" presId="urn:microsoft.com/office/officeart/2005/8/layout/hProcess3"/>
    <dgm:cxn modelId="{0A44792A-FD36-495C-98AE-47A577D9D86B}" type="presParOf" srcId="{B754A37E-ECE7-48A8-9179-7AD6F23A2A4A}" destId="{0CF58C9C-CEC9-4072-882D-79626BA538A8}" srcOrd="10"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F58C9C-CEC9-4072-882D-79626BA538A8}">
      <dsp:nvSpPr>
        <dsp:cNvPr id="0" name=""/>
        <dsp:cNvSpPr/>
      </dsp:nvSpPr>
      <dsp:spPr>
        <a:xfrm>
          <a:off x="0" y="686991"/>
          <a:ext cx="8229600" cy="3151979"/>
        </a:xfrm>
        <a:prstGeom prst="right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E7E3A0-F51A-4829-93CF-10FA7A3B2B0B}">
      <dsp:nvSpPr>
        <dsp:cNvPr id="0" name=""/>
        <dsp:cNvSpPr/>
      </dsp:nvSpPr>
      <dsp:spPr>
        <a:xfrm>
          <a:off x="5939938"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endParaRPr lang="en-US" sz="2500" kern="1200"/>
        </a:p>
      </dsp:txBody>
      <dsp:txXfrm>
        <a:off x="5939938" y="1474986"/>
        <a:ext cx="1466701" cy="1575989"/>
      </dsp:txXfrm>
    </dsp:sp>
    <dsp:sp modelId="{F96B0FE7-99A1-4320-AA26-AD7D8B0D0524}">
      <dsp:nvSpPr>
        <dsp:cNvPr id="0" name=""/>
        <dsp:cNvSpPr/>
      </dsp:nvSpPr>
      <dsp:spPr>
        <a:xfrm>
          <a:off x="4179897"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endParaRPr lang="en-US" sz="2500" kern="1200"/>
        </a:p>
      </dsp:txBody>
      <dsp:txXfrm>
        <a:off x="4179897" y="1474986"/>
        <a:ext cx="1466701" cy="1575989"/>
      </dsp:txXfrm>
    </dsp:sp>
    <dsp:sp modelId="{2801B075-BDFA-4D0A-B078-45F85C03FC5C}">
      <dsp:nvSpPr>
        <dsp:cNvPr id="0" name=""/>
        <dsp:cNvSpPr/>
      </dsp:nvSpPr>
      <dsp:spPr>
        <a:xfrm>
          <a:off x="2419856"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endParaRPr lang="en-US" sz="2500" kern="1200"/>
        </a:p>
      </dsp:txBody>
      <dsp:txXfrm>
        <a:off x="2419856" y="1474986"/>
        <a:ext cx="1466701" cy="1575989"/>
      </dsp:txXfrm>
    </dsp:sp>
    <dsp:sp modelId="{C5D13E5D-134A-4DD9-A53C-689C2BEC0C0E}">
      <dsp:nvSpPr>
        <dsp:cNvPr id="0" name=""/>
        <dsp:cNvSpPr/>
      </dsp:nvSpPr>
      <dsp:spPr>
        <a:xfrm>
          <a:off x="659814"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r>
            <a:rPr lang="en-US" sz="2500" kern="1200" dirty="0" err="1" smtClean="0"/>
            <a:t>Expande</a:t>
          </a:r>
          <a:r>
            <a:rPr lang="en-US" sz="2500" kern="1200" dirty="0" smtClean="0"/>
            <a:t> Coordinate Algebra</a:t>
          </a:r>
          <a:endParaRPr lang="en-US" sz="2500" kern="1200" dirty="0"/>
        </a:p>
      </dsp:txBody>
      <dsp:txXfrm>
        <a:off x="659814" y="1474986"/>
        <a:ext cx="1466701" cy="157598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8/1/2013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8/1/2013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sz="1600"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Following the content domains, the Standards for Mathematical Practice are</a:t>
            </a:r>
            <a:r>
              <a:rPr lang="en-US" baseline="0" dirty="0" smtClean="0"/>
              <a:t> given focused attention in the Comprehensive Course Overview.  Active links to videos and clarification of these standards are provided.</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19</a:t>
            </a:fld>
            <a:endParaRPr lang="en-US"/>
          </a:p>
        </p:txBody>
      </p:sp>
    </p:spTree>
    <p:extLst>
      <p:ext uri="{BB962C8B-B14F-4D97-AF65-F5344CB8AC3E}">
        <p14:creationId xmlns:p14="http://schemas.microsoft.com/office/powerpoint/2010/main" val="2367717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section</a:t>
            </a:r>
            <a:r>
              <a:rPr lang="en-US" baseline="0" dirty="0" smtClean="0"/>
              <a:t> of the Comprehensive Course Overview that will be very helpful to teachers is the Task section.  A table is provided to help delineate each type of task and how they should be used within the frameworks of each unit.  This table is consistent across all grade levels and is provided based on feedback from teachers.  Many Georgia teachers asked for explanations of the types of tasks used to facilitate instruction and mastery of standards.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20</a:t>
            </a:fld>
            <a:endParaRPr lang="en-US"/>
          </a:p>
        </p:txBody>
      </p:sp>
    </p:spTree>
    <p:extLst>
      <p:ext uri="{BB962C8B-B14F-4D97-AF65-F5344CB8AC3E}">
        <p14:creationId xmlns:p14="http://schemas.microsoft.com/office/powerpoint/2010/main" val="7333868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 the Task section, teachers will</a:t>
            </a:r>
            <a:r>
              <a:rPr lang="en-US" baseline="0" dirty="0" smtClean="0"/>
              <a:t> find detailed information in the FAL section with examples and links to videos of teachers using FALs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21</a:t>
            </a:fld>
            <a:endParaRPr lang="en-US"/>
          </a:p>
        </p:txBody>
      </p:sp>
    </p:spTree>
    <p:extLst>
      <p:ext uri="{BB962C8B-B14F-4D97-AF65-F5344CB8AC3E}">
        <p14:creationId xmlns:p14="http://schemas.microsoft.com/office/powerpoint/2010/main" val="767657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sections are designed</a:t>
            </a:r>
            <a:r>
              <a:rPr lang="en-US" baseline="0" dirty="0" smtClean="0"/>
              <a:t> to tie together many other areas of support offered by GADOE and other states implementing CCSS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22</a:t>
            </a:fld>
            <a:endParaRPr lang="en-US"/>
          </a:p>
        </p:txBody>
      </p:sp>
    </p:spTree>
    <p:extLst>
      <p:ext uri="{BB962C8B-B14F-4D97-AF65-F5344CB8AC3E}">
        <p14:creationId xmlns:p14="http://schemas.microsoft.com/office/powerpoint/2010/main" val="27927966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24</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26</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28</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29</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30</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31</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screen should appear</a:t>
            </a:r>
            <a:r>
              <a:rPr lang="en-US" baseline="0" dirty="0" smtClean="0"/>
              <a:t> when you select Comprehensive Course Overview</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12</a:t>
            </a:fld>
            <a:endParaRPr lang="en-US"/>
          </a:p>
        </p:txBody>
      </p:sp>
    </p:spTree>
    <p:extLst>
      <p:ext uri="{BB962C8B-B14F-4D97-AF65-F5344CB8AC3E}">
        <p14:creationId xmlns:p14="http://schemas.microsoft.com/office/powerpoint/2010/main" val="3167907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fully interactive page will provide teachers with ease</a:t>
            </a:r>
            <a:r>
              <a:rPr lang="en-US" baseline="0" dirty="0" smtClean="0"/>
              <a:t> of access to the information that they need</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13</a:t>
            </a:fld>
            <a:endParaRPr lang="en-US"/>
          </a:p>
        </p:txBody>
      </p:sp>
    </p:spTree>
    <p:extLst>
      <p:ext uri="{BB962C8B-B14F-4D97-AF65-F5344CB8AC3E}">
        <p14:creationId xmlns:p14="http://schemas.microsoft.com/office/powerpoint/2010/main" val="2742761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Flipbooks are the result of a collaboration</a:t>
            </a:r>
            <a:r>
              <a:rPr lang="en-US" baseline="0" dirty="0" smtClean="0"/>
              <a:t> of many states.  We have provided active links to this resource, but be patient while the document loads as it is very large.</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14</a:t>
            </a:fld>
            <a:endParaRPr lang="en-US"/>
          </a:p>
        </p:txBody>
      </p:sp>
    </p:spTree>
    <p:extLst>
      <p:ext uri="{BB962C8B-B14F-4D97-AF65-F5344CB8AC3E}">
        <p14:creationId xmlns:p14="http://schemas.microsoft.com/office/powerpoint/2010/main" val="2303624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second section of the Comprehensive</a:t>
            </a:r>
            <a:r>
              <a:rPr lang="en-US" baseline="0" dirty="0" smtClean="0"/>
              <a:t> Course Overview focuses on Content Domains in Coordinate Algebra/</a:t>
            </a:r>
            <a:r>
              <a:rPr lang="en-US" baseline="0" dirty="0" err="1" smtClean="0"/>
              <a:t>Acc</a:t>
            </a:r>
            <a:r>
              <a:rPr lang="en-US" baseline="0" dirty="0" smtClean="0"/>
              <a:t> CA.  Teachers will be able to see how the standards for CA relate to previous courses and build for future courses.  Once again, active links have been provided for ease of access.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15</a:t>
            </a:fld>
            <a:endParaRPr lang="en-US"/>
          </a:p>
        </p:txBody>
      </p:sp>
    </p:spTree>
    <p:extLst>
      <p:ext uri="{BB962C8B-B14F-4D97-AF65-F5344CB8AC3E}">
        <p14:creationId xmlns:p14="http://schemas.microsoft.com/office/powerpoint/2010/main" val="761367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a</a:t>
            </a:r>
            <a:r>
              <a:rPr lang="en-US" baseline="0" dirty="0" smtClean="0"/>
              <a:t> content domain is selected, the specific standards for CA/ACA are address with active links to clarification and resources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16</a:t>
            </a:fld>
            <a:endParaRPr lang="en-US"/>
          </a:p>
        </p:txBody>
      </p:sp>
    </p:spTree>
    <p:extLst>
      <p:ext uri="{BB962C8B-B14F-4D97-AF65-F5344CB8AC3E}">
        <p14:creationId xmlns:p14="http://schemas.microsoft.com/office/powerpoint/2010/main" val="2735701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 available to assist instruction</a:t>
            </a:r>
            <a:r>
              <a:rPr lang="en-US" baseline="0" dirty="0" smtClean="0"/>
              <a:t> of the standard and how this standard connects to other grades.  Connections, explanations and examples, teaching strategies, and even common misconceptions are addressed.</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18</a:t>
            </a:fld>
            <a:endParaRPr lang="en-US"/>
          </a:p>
        </p:txBody>
      </p:sp>
    </p:spTree>
    <p:extLst>
      <p:ext uri="{BB962C8B-B14F-4D97-AF65-F5344CB8AC3E}">
        <p14:creationId xmlns:p14="http://schemas.microsoft.com/office/powerpoint/2010/main" val="4077643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8/1/2013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8/1/2013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8/1/2013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2D455722-A9B4-4540-80DC-D13700BA2660}" type="datetimeFigureOut">
              <a:rPr lang="en-US" smtClean="0"/>
              <a:pPr>
                <a:defRPr/>
              </a:pPr>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7D3F07CB-545B-4FAC-B891-1A08A2F46C36}" type="slidenum">
              <a:rPr lang="en-US" smtClean="0"/>
              <a:pPr>
                <a:defRPr/>
              </a:pPr>
              <a:t>‹#›</a:t>
            </a:fld>
            <a:endParaRPr lang="en-US"/>
          </a:p>
        </p:txBody>
      </p:sp>
    </p:spTree>
    <p:extLst>
      <p:ext uri="{BB962C8B-B14F-4D97-AF65-F5344CB8AC3E}">
        <p14:creationId xmlns:p14="http://schemas.microsoft.com/office/powerpoint/2010/main" val="2351095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50DEA37E-02F4-436F-B890-43226EA9BC48}" type="datetimeFigureOut">
              <a:rPr lang="en-US" smtClean="0"/>
              <a:pPr>
                <a:defRPr/>
              </a:pPr>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6D1DF973-4913-44A9-9C34-A61CF21E5BFD}" type="slidenum">
              <a:rPr lang="en-US" smtClean="0"/>
              <a:pPr>
                <a:defRPr/>
              </a:pPr>
              <a:t>‹#›</a:t>
            </a:fld>
            <a:endParaRPr lang="en-US"/>
          </a:p>
        </p:txBody>
      </p:sp>
    </p:spTree>
    <p:extLst>
      <p:ext uri="{BB962C8B-B14F-4D97-AF65-F5344CB8AC3E}">
        <p14:creationId xmlns:p14="http://schemas.microsoft.com/office/powerpoint/2010/main" val="3337735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9B13896-3AA0-4CBF-85BE-631E084B481C}" type="datetimeFigureOut">
              <a:rPr lang="en-US" smtClean="0"/>
              <a:pPr>
                <a:defRPr/>
              </a:pPr>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BFD4266F-16A2-4AC8-BB72-898D524891FD}" type="slidenum">
              <a:rPr lang="en-US" smtClean="0"/>
              <a:pPr>
                <a:defRPr/>
              </a:pPr>
              <a:t>‹#›</a:t>
            </a:fld>
            <a:endParaRPr lang="en-US"/>
          </a:p>
        </p:txBody>
      </p:sp>
    </p:spTree>
    <p:extLst>
      <p:ext uri="{BB962C8B-B14F-4D97-AF65-F5344CB8AC3E}">
        <p14:creationId xmlns:p14="http://schemas.microsoft.com/office/powerpoint/2010/main" val="2347946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8C89684E-17FA-4239-9274-27CFEAB3FE03}" type="datetimeFigureOut">
              <a:rPr lang="en-US" smtClean="0"/>
              <a:pPr>
                <a:defRPr/>
              </a:pPr>
              <a:t>8/1/2013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C3D409FD-1D34-4EA1-B4AC-9E903D4A81B0}" type="slidenum">
              <a:rPr lang="en-US" smtClean="0"/>
              <a:pPr>
                <a:defRPr/>
              </a:pPr>
              <a:t>‹#›</a:t>
            </a:fld>
            <a:endParaRPr lang="en-US"/>
          </a:p>
        </p:txBody>
      </p:sp>
    </p:spTree>
    <p:extLst>
      <p:ext uri="{BB962C8B-B14F-4D97-AF65-F5344CB8AC3E}">
        <p14:creationId xmlns:p14="http://schemas.microsoft.com/office/powerpoint/2010/main" val="283485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8C10DB1-01DA-48AB-9F99-ED40CAF55822}" type="datetimeFigureOut">
              <a:rPr lang="en-US" smtClean="0"/>
              <a:pPr>
                <a:defRPr/>
              </a:pPr>
              <a:t>8/1/2013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defRPr/>
            </a:pPr>
            <a:fld id="{541A8B44-C7F6-48F5-9D01-AE3DE2A37F54}" type="slidenum">
              <a:rPr lang="en-US" smtClean="0"/>
              <a:pPr>
                <a:defRPr/>
              </a:pPr>
              <a:t>‹#›</a:t>
            </a:fld>
            <a:endParaRPr lang="en-US"/>
          </a:p>
        </p:txBody>
      </p:sp>
    </p:spTree>
    <p:extLst>
      <p:ext uri="{BB962C8B-B14F-4D97-AF65-F5344CB8AC3E}">
        <p14:creationId xmlns:p14="http://schemas.microsoft.com/office/powerpoint/2010/main" val="3031810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18A3CD-D1C9-4338-ABAD-0400F9611BF0}" type="datetimeFigureOut">
              <a:rPr lang="en-US" smtClean="0"/>
              <a:pPr>
                <a:defRPr/>
              </a:pPr>
              <a:t>8/1/2013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F3BA01B3-E892-48D1-AF7E-F96D70C8AE09}" type="slidenum">
              <a:rPr lang="en-US" smtClean="0"/>
              <a:pPr>
                <a:defRPr/>
              </a:pPr>
              <a:t>‹#›</a:t>
            </a:fld>
            <a:endParaRPr lang="en-US"/>
          </a:p>
        </p:txBody>
      </p:sp>
    </p:spTree>
    <p:extLst>
      <p:ext uri="{BB962C8B-B14F-4D97-AF65-F5344CB8AC3E}">
        <p14:creationId xmlns:p14="http://schemas.microsoft.com/office/powerpoint/2010/main" val="20671963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9BEC5DE-46E0-4CDD-A166-C18890698598}" type="datetimeFigureOut">
              <a:rPr lang="en-US" smtClean="0"/>
              <a:pPr>
                <a:defRPr/>
              </a:pPr>
              <a:t>8/1/2013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5BB03018-FBDC-4249-B70B-B943AF8D9550}" type="slidenum">
              <a:rPr lang="en-US" smtClean="0"/>
              <a:pPr>
                <a:defRPr/>
              </a:pPr>
              <a:t>‹#›</a:t>
            </a:fld>
            <a:endParaRPr lang="en-US"/>
          </a:p>
        </p:txBody>
      </p:sp>
    </p:spTree>
    <p:extLst>
      <p:ext uri="{BB962C8B-B14F-4D97-AF65-F5344CB8AC3E}">
        <p14:creationId xmlns:p14="http://schemas.microsoft.com/office/powerpoint/2010/main" val="40908544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6EC98BA-D25F-4645-A181-4814D9AEB050}" type="datetimeFigureOut">
              <a:rPr lang="en-US" smtClean="0"/>
              <a:pPr>
                <a:defRPr/>
              </a:pPr>
              <a:t>8/1/2013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3F866AFF-E9D9-443A-923A-85F266772606}" type="slidenum">
              <a:rPr lang="en-US" smtClean="0"/>
              <a:pPr>
                <a:defRPr/>
              </a:pPr>
              <a:t>‹#›</a:t>
            </a:fld>
            <a:endParaRPr lang="en-US"/>
          </a:p>
        </p:txBody>
      </p:sp>
    </p:spTree>
    <p:extLst>
      <p:ext uri="{BB962C8B-B14F-4D97-AF65-F5344CB8AC3E}">
        <p14:creationId xmlns:p14="http://schemas.microsoft.com/office/powerpoint/2010/main" val="3763441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8/1/2013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63C8E991-BE1E-4D08-BF69-14E62227E662}" type="datetimeFigureOut">
              <a:rPr lang="en-US" smtClean="0"/>
              <a:pPr>
                <a:defRPr/>
              </a:pPr>
              <a:t>8/1/2013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D2010406-228F-4845-A5BA-BC6CB642788F}" type="slidenum">
              <a:rPr lang="en-US" smtClean="0"/>
              <a:pPr>
                <a:defRPr/>
              </a:pPr>
              <a:t>‹#›</a:t>
            </a:fld>
            <a:endParaRPr lang="en-US"/>
          </a:p>
        </p:txBody>
      </p:sp>
    </p:spTree>
    <p:extLst>
      <p:ext uri="{BB962C8B-B14F-4D97-AF65-F5344CB8AC3E}">
        <p14:creationId xmlns:p14="http://schemas.microsoft.com/office/powerpoint/2010/main" val="19855628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F03816B7-0D84-4394-A043-0DCB5CE3AA5C}" type="datetimeFigureOut">
              <a:rPr lang="en-US" smtClean="0"/>
              <a:pPr>
                <a:defRPr/>
              </a:pPr>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CD807065-8CE4-4038-BC35-61F26DB01A12}" type="slidenum">
              <a:rPr lang="en-US" smtClean="0"/>
              <a:pPr>
                <a:defRPr/>
              </a:pPr>
              <a:t>‹#›</a:t>
            </a:fld>
            <a:endParaRPr lang="en-US"/>
          </a:p>
        </p:txBody>
      </p:sp>
    </p:spTree>
    <p:extLst>
      <p:ext uri="{BB962C8B-B14F-4D97-AF65-F5344CB8AC3E}">
        <p14:creationId xmlns:p14="http://schemas.microsoft.com/office/powerpoint/2010/main" val="21332822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50D012BF-B209-4445-A89E-7FB2872DF2C2}" type="datetimeFigureOut">
              <a:rPr lang="en-US" smtClean="0"/>
              <a:pPr>
                <a:defRPr/>
              </a:pPr>
              <a:t>8/1/2013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06CBF901-778F-42D2-96F1-EE232143EF75}" type="slidenum">
              <a:rPr lang="en-US" smtClean="0"/>
              <a:pPr>
                <a:defRPr/>
              </a:pPr>
              <a:t>‹#›</a:t>
            </a:fld>
            <a:endParaRPr lang="en-US"/>
          </a:p>
        </p:txBody>
      </p:sp>
    </p:spTree>
    <p:extLst>
      <p:ext uri="{BB962C8B-B14F-4D97-AF65-F5344CB8AC3E}">
        <p14:creationId xmlns:p14="http://schemas.microsoft.com/office/powerpoint/2010/main" val="3449418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8/1/2013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8/1/2013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8/1/2013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8/1/2013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8/1/2013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8/1/2013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8/1/2013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8/1/2013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9C4ACAD-39EC-4D44-8A87-53D2DB3E8137}" type="datetimeFigureOut">
              <a:rPr lang="en-US" smtClean="0"/>
              <a:pPr>
                <a:defRPr/>
              </a:pPr>
              <a:t>8/1/2013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7AB964-1A21-4543-97AC-CDD79CDC9751}" type="slidenum">
              <a:rPr lang="en-US" smtClean="0"/>
              <a:pPr>
                <a:defRPr/>
              </a:pPr>
              <a:t>‹#›</a:t>
            </a:fld>
            <a:endParaRPr lang="en-US"/>
          </a:p>
        </p:txBody>
      </p:sp>
    </p:spTree>
    <p:extLst>
      <p:ext uri="{BB962C8B-B14F-4D97-AF65-F5344CB8AC3E}">
        <p14:creationId xmlns:p14="http://schemas.microsoft.com/office/powerpoint/2010/main" val="22872370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www.georgiastandards.org/Common-Core/Pages/Math-9-12.aspx" TargetMode="External"/><Relationship Id="rId2" Type="http://schemas.openxmlformats.org/officeDocument/2006/relationships/image" Target="../media/image8.tmp"/><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hyperlink" Target="https://www.georgiastandards.org/Common-Core/Pages/Math-9-12.aspx" TargetMode="External"/><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hyperlink" Target="https://www.georgiastandards.org/Common-Core/Common%20Core%20Frameworks/CCGPS_Math_9-12_CoorAlgebra_Comprehensive_Course_Overview.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hyperlink" Target="http://katm.org/wp/wp-content/uploads/flipbooks/High-School-CCSS-Flip-Book-USD-259-2012.pd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www.illustrativemathematics.org/"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www.gadoe.org/External-Affairs-and-Policy/communications/Pages/PressReleaseDetails.aspx?PressView=default&amp;pid=123"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www.gadoe.org/External-Affairs-and-Policy/communications/Pages/PressReleaseDetails.aspx?PressView=default&amp;pid=123"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georgiastandards.org/Common-Core/Pages/Math-PL-Sessions.aspx" TargetMode="External"/><Relationship Id="rId7"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hyperlink" Target="https://www.georgiastandards.org/Common-Core/Pages/Mathematics-Formative-Assessment-Lessons-Videos.aspx" TargetMode="External"/><Relationship Id="rId5" Type="http://schemas.openxmlformats.org/officeDocument/2006/relationships/hyperlink" Target="https://www.georgiastandards.org/Common-Core/Pages/Math-9-12.aspx" TargetMode="External"/><Relationship Id="rId4" Type="http://schemas.openxmlformats.org/officeDocument/2006/relationships/hyperlink" Target="http://ccgpsmathematics9-8.wikispaces.com/"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37.xml.rels><?xml version="1.0" encoding="UTF-8" standalone="yes"?>
<Relationships xmlns="http://schemas.openxmlformats.org/package/2006/relationships"><Relationship Id="rId8" Type="http://schemas.openxmlformats.org/officeDocument/2006/relationships/hyperlink" Target="http://commoncoretools.me/" TargetMode="External"/><Relationship Id="rId13" Type="http://schemas.openxmlformats.org/officeDocument/2006/relationships/hyperlink" Target="http://illustrativemathematics.org/" TargetMode="External"/><Relationship Id="rId3" Type="http://schemas.openxmlformats.org/officeDocument/2006/relationships/hyperlink" Target="http://bit.ly/RwWTdc" TargetMode="External"/><Relationship Id="rId7" Type="http://schemas.openxmlformats.org/officeDocument/2006/relationships/hyperlink" Target="http://www.corestandards.org/" TargetMode="External"/><Relationship Id="rId12" Type="http://schemas.openxmlformats.org/officeDocument/2006/relationships/hyperlink" Target="http://www.map.mathshell.org.uk/materials/index.php" TargetMode="External"/><Relationship Id="rId17" Type="http://schemas.openxmlformats.org/officeDocument/2006/relationships/image" Target="../media/image2.jpeg"/><Relationship Id="rId2" Type="http://schemas.openxmlformats.org/officeDocument/2006/relationships/notesSlide" Target="../notesSlides/notesSlide28.xml"/><Relationship Id="rId16" Type="http://schemas.openxmlformats.org/officeDocument/2006/relationships/hyperlink" Target="http://www.parcconline.org/" TargetMode="External"/><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hyperlink" Target="http://bit.ly/OoyaK5" TargetMode="External"/><Relationship Id="rId5" Type="http://schemas.openxmlformats.org/officeDocument/2006/relationships/hyperlink" Target="http://www.illustrativemathematics.org/" TargetMode="External"/><Relationship Id="rId15" Type="http://schemas.openxmlformats.org/officeDocument/2006/relationships/hyperlink" Target="http://www.smarterbalanced.org/smarter-balanced-assessments/" TargetMode="External"/><Relationship Id="rId10" Type="http://schemas.openxmlformats.org/officeDocument/2006/relationships/hyperlink" Target="http://learnzillion.com/" TargetMode="External"/><Relationship Id="rId4" Type="http://schemas.openxmlformats.org/officeDocument/2006/relationships/hyperlink" Target="http://bit.ly/yyhvtc" TargetMode="External"/><Relationship Id="rId9" Type="http://schemas.openxmlformats.org/officeDocument/2006/relationships/hyperlink" Target="http://bit.ly/URwOFT" TargetMode="External"/><Relationship Id="rId14" Type="http://schemas.openxmlformats.org/officeDocument/2006/relationships/hyperlink" Target="http://www.ccsstoolbox.org/"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www.achieve.org/"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12"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hyperlink" Target="http://blog.recursiveprocess.com/tag/wcydwt/" TargetMode="External"/><Relationship Id="rId5" Type="http://schemas.openxmlformats.org/officeDocument/2006/relationships/hyperlink" Target="http://www.edutopia.org/" TargetMode="External"/><Relationship Id="rId10" Type="http://schemas.openxmlformats.org/officeDocument/2006/relationships/hyperlink" Target="http://mrpiccmath.weebly.com/3-acts.html" TargetMode="External"/><Relationship Id="rId4" Type="http://schemas.openxmlformats.org/officeDocument/2006/relationships/hyperlink" Target="http://www.learner.org/index.html" TargetMode="External"/><Relationship Id="rId9" Type="http://schemas.openxmlformats.org/officeDocument/2006/relationships/hyperlink" Target="http://blog.mrmeyer.com/"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ccgpsmathematics9-8.wikispaces.com/" TargetMode="External"/><Relationship Id="rId7" Type="http://schemas.openxmlformats.org/officeDocument/2006/relationships/image" Target="../media/image22.jp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www.georgiastandards.org/"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s://www.georgiastandards.org/Pages/Default.aspx" TargetMode="External"/><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s://www.georgiastandards.org/Pages/Default.aspx" TargetMode="External"/><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www.georgiastandards.org/Common-Core/Pages/default.aspx" TargetMode="External"/><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s://www.georgiastandards.org/Common-Core/Pages/Math.aspx" TargetMode="External"/><Relationship Id="rId2" Type="http://schemas.openxmlformats.org/officeDocument/2006/relationships/image" Target="../media/image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2514600"/>
          </a:xfrm>
        </p:spPr>
        <p:txBody>
          <a:bodyPr/>
          <a:lstStyle/>
          <a:p>
            <a:r>
              <a:rPr lang="en-US" dirty="0" smtClean="0"/>
              <a:t>CCGPS Mathematics</a:t>
            </a:r>
            <a:br>
              <a:rPr lang="en-US" dirty="0" smtClean="0"/>
            </a:br>
            <a:r>
              <a:rPr lang="en-US" dirty="0" smtClean="0"/>
              <a:t>Coordinate Algebra Update Webinar</a:t>
            </a:r>
            <a:r>
              <a:rPr lang="en-US" sz="4000" dirty="0" smtClean="0"/>
              <a:t/>
            </a:r>
            <a:br>
              <a:rPr lang="en-US" sz="4000" dirty="0" smtClean="0"/>
            </a:br>
            <a:r>
              <a:rPr lang="en-US" sz="3200" dirty="0" smtClean="0"/>
              <a:t>Unit 1: Number System Fluency</a:t>
            </a:r>
            <a:br>
              <a:rPr lang="en-US" sz="3200" dirty="0" smtClean="0"/>
            </a:br>
            <a:r>
              <a:rPr lang="en-US" sz="2400" dirty="0" smtClean="0"/>
              <a:t>August 9, 2013</a:t>
            </a:r>
          </a:p>
        </p:txBody>
      </p:sp>
      <p:sp>
        <p:nvSpPr>
          <p:cNvPr id="3" name="Subtitle 2"/>
          <p:cNvSpPr>
            <a:spLocks noGrp="1"/>
          </p:cNvSpPr>
          <p:nvPr>
            <p:ph type="subTitle" idx="1"/>
          </p:nvPr>
        </p:nvSpPr>
        <p:spPr>
          <a:xfrm>
            <a:off x="-6019800" y="228600"/>
            <a:ext cx="8305800" cy="2590800"/>
          </a:xfrm>
        </p:spPr>
        <p:txBody>
          <a:bodyPr rtlCol="0">
            <a:noAutofit/>
          </a:bodyPr>
          <a:lstStyle/>
          <a:p>
            <a:pPr fontAlgn="auto">
              <a:spcAft>
                <a:spcPts val="0"/>
              </a:spcAft>
              <a:defRPr/>
            </a:pPr>
            <a:r>
              <a:rPr lang="en-US" sz="2000" b="1" dirty="0" smtClean="0">
                <a:solidFill>
                  <a:schemeClr val="tx1"/>
                </a:solidFill>
                <a:cs typeface="Times New Roman" pitchFamily="18" charset="0"/>
              </a:rPr>
              <a:t/>
            </a:r>
            <a:br>
              <a:rPr lang="en-US" sz="2000" b="1" dirty="0" smtClean="0">
                <a:solidFill>
                  <a:schemeClr val="tx1"/>
                </a:solidFill>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btitle 2"/>
          <p:cNvSpPr txBox="1">
            <a:spLocks/>
          </p:cNvSpPr>
          <p:nvPr/>
        </p:nvSpPr>
        <p:spPr bwMode="auto">
          <a:xfrm>
            <a:off x="228600" y="2667000"/>
            <a:ext cx="8763000" cy="35052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4"/>
              </a:rPr>
              <a:t>jpratt@doe.k12.ga.us</a:t>
            </a:r>
            <a:r>
              <a:rPr lang="en-US" sz="2400" dirty="0" smtClean="0">
                <a:solidFill>
                  <a:schemeClr val="tx1"/>
                </a:solidFill>
              </a:rPr>
              <a:t>     Brooke Kline – </a:t>
            </a:r>
            <a:r>
              <a:rPr lang="en-US" sz="2400" dirty="0" smtClean="0">
                <a:solidFill>
                  <a:schemeClr val="tx1"/>
                </a:solidFill>
                <a:hlinkClick r:id="rId5"/>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050" dirty="0" smtClean="0">
              <a:solidFill>
                <a:schemeClr val="tx1"/>
              </a:solidFill>
            </a:endParaRPr>
          </a:p>
          <a:p>
            <a:pPr fontAlgn="auto">
              <a:spcAft>
                <a:spcPts val="0"/>
              </a:spcAft>
              <a:defRPr/>
            </a:pPr>
            <a:r>
              <a:rPr lang="en-US" sz="2400" dirty="0">
                <a:solidFill>
                  <a:schemeClr val="tx1"/>
                </a:solidFill>
                <a:cs typeface="Times New Roman" pitchFamily="18" charset="0"/>
              </a:rPr>
              <a:t>Microphone and speakers can be configured by going to:</a:t>
            </a:r>
            <a:br>
              <a:rPr lang="en-US" sz="2400" dirty="0">
                <a:solidFill>
                  <a:schemeClr val="tx1"/>
                </a:solidFill>
                <a:cs typeface="Times New Roman" pitchFamily="18" charset="0"/>
              </a:rPr>
            </a:br>
            <a:r>
              <a:rPr lang="en-US" sz="2400" dirty="0">
                <a:solidFill>
                  <a:schemeClr val="tx1"/>
                </a:solidFill>
                <a:cs typeface="Times New Roman" pitchFamily="18" charset="0"/>
              </a:rPr>
              <a:t>Tools – Audio – Audio setup wizard</a:t>
            </a:r>
          </a:p>
          <a:p>
            <a:pPr fontAlgn="auto">
              <a:spcAft>
                <a:spcPts val="0"/>
              </a:spcAft>
              <a:buFont typeface="Arial" pitchFamily="34" charset="0"/>
              <a:buNone/>
              <a:defRPr/>
            </a:pPr>
            <a:endParaRPr lang="en-US" sz="10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spTree>
    <p:extLst>
      <p:ext uri="{BB962C8B-B14F-4D97-AF65-F5344CB8AC3E}">
        <p14:creationId xmlns:p14="http://schemas.microsoft.com/office/powerpoint/2010/main" val="41727467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Mathematics 9-12 - Google Chrome"/>
          <p:cNvPicPr>
            <a:picLocks noChangeAspect="1"/>
          </p:cNvPicPr>
          <p:nvPr/>
        </p:nvPicPr>
        <p:blipFill rotWithShape="1">
          <a:blip r:embed="rId2">
            <a:extLst>
              <a:ext uri="{28A0092B-C50C-407E-A947-70E740481C1C}">
                <a14:useLocalDpi xmlns:a14="http://schemas.microsoft.com/office/drawing/2010/main" val="0"/>
              </a:ext>
            </a:extLst>
          </a:blip>
          <a:srcRect t="3605"/>
          <a:stretch/>
        </p:blipFill>
        <p:spPr>
          <a:xfrm>
            <a:off x="302491" y="847222"/>
            <a:ext cx="8610600" cy="5497944"/>
          </a:xfrm>
          <a:prstGeom prst="rect">
            <a:avLst/>
          </a:prstGeom>
        </p:spPr>
      </p:pic>
      <p:sp>
        <p:nvSpPr>
          <p:cNvPr id="5" name="TextBox 4"/>
          <p:cNvSpPr txBox="1"/>
          <p:nvPr/>
        </p:nvSpPr>
        <p:spPr>
          <a:xfrm>
            <a:off x="454891" y="210128"/>
            <a:ext cx="8305800" cy="646331"/>
          </a:xfrm>
          <a:prstGeom prst="rect">
            <a:avLst/>
          </a:prstGeom>
          <a:noFill/>
        </p:spPr>
        <p:txBody>
          <a:bodyPr wrap="square" rtlCol="0">
            <a:spAutoFit/>
          </a:bodyPr>
          <a:lstStyle/>
          <a:p>
            <a:r>
              <a:rPr lang="en-US" sz="3600" dirty="0" smtClean="0"/>
              <a:t>Expand the Coordinate Algebra Course</a:t>
            </a:r>
            <a:endParaRPr lang="en-US" sz="3600" dirty="0"/>
          </a:p>
        </p:txBody>
      </p:sp>
      <p:sp>
        <p:nvSpPr>
          <p:cNvPr id="7" name="Right Arrow 6"/>
          <p:cNvSpPr/>
          <p:nvPr/>
        </p:nvSpPr>
        <p:spPr>
          <a:xfrm rot="19643697">
            <a:off x="2611925" y="4253721"/>
            <a:ext cx="2962288" cy="228600"/>
          </a:xfrm>
          <a:prstGeom prst="rightArrow">
            <a:avLst>
              <a:gd name="adj1" fmla="val 8208"/>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257800" y="3139933"/>
            <a:ext cx="1219200" cy="4562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a:hlinkClick r:id="rId3"/>
          </p:cNvPr>
          <p:cNvSpPr/>
          <p:nvPr/>
        </p:nvSpPr>
        <p:spPr>
          <a:xfrm>
            <a:off x="1447800" y="4800600"/>
            <a:ext cx="535709" cy="685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219200" y="5638799"/>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4188621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Select the Comprehensive Course Overview</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695904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1295400"/>
            <a:ext cx="83820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Down Arrow 7"/>
          <p:cNvSpPr/>
          <p:nvPr/>
        </p:nvSpPr>
        <p:spPr>
          <a:xfrm rot="19593436">
            <a:off x="5133236" y="2276937"/>
            <a:ext cx="285878" cy="245785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019800" y="4419601"/>
            <a:ext cx="17526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57200" y="6248400"/>
            <a:ext cx="1752600" cy="307777"/>
          </a:xfrm>
          <a:prstGeom prst="rect">
            <a:avLst/>
          </a:prstGeom>
          <a:noFill/>
        </p:spPr>
        <p:txBody>
          <a:bodyPr wrap="square" rtlCol="0">
            <a:spAutoFit/>
          </a:bodyPr>
          <a:lstStyle/>
          <a:p>
            <a:r>
              <a:rPr lang="en-US" sz="1400" dirty="0" smtClean="0"/>
              <a:t>Direct Link to Page</a:t>
            </a:r>
            <a:endParaRPr lang="en-US" sz="1400" dirty="0"/>
          </a:p>
        </p:txBody>
      </p:sp>
      <p:sp>
        <p:nvSpPr>
          <p:cNvPr id="10" name="5-Point Star 9">
            <a:hlinkClick r:id="rId8"/>
          </p:cNvPr>
          <p:cNvSpPr/>
          <p:nvPr/>
        </p:nvSpPr>
        <p:spPr>
          <a:xfrm>
            <a:off x="609600" y="5715000"/>
            <a:ext cx="609600" cy="533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21454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718" y="228599"/>
            <a:ext cx="8229600" cy="5867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5-Point Star 3">
            <a:hlinkClick r:id="rId4"/>
          </p:cNvPr>
          <p:cNvSpPr/>
          <p:nvPr/>
        </p:nvSpPr>
        <p:spPr>
          <a:xfrm>
            <a:off x="7162800" y="5257800"/>
            <a:ext cx="5334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05600" y="5778987"/>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1378105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Table of Contents</a:t>
            </a:r>
            <a:endParaRPr lang="en-US" sz="6600" dirty="0"/>
          </a:p>
        </p:txBody>
      </p:sp>
      <p:sp>
        <p:nvSpPr>
          <p:cNvPr id="3" name="Content Placeholder 2"/>
          <p:cNvSpPr>
            <a:spLocks noGrp="1"/>
          </p:cNvSpPr>
          <p:nvPr>
            <p:ph sz="half" idx="1"/>
          </p:nvPr>
        </p:nvSpPr>
        <p:spPr>
          <a:xfrm>
            <a:off x="457200" y="1600200"/>
            <a:ext cx="3581400" cy="4525963"/>
          </a:xfrm>
        </p:spPr>
        <p:txBody>
          <a:bodyPr/>
          <a:lstStyle/>
          <a:p>
            <a:r>
              <a:rPr lang="en-US" dirty="0" smtClean="0"/>
              <a:t>Outlines the Major areas of Focus for the Course</a:t>
            </a:r>
          </a:p>
          <a:p>
            <a:r>
              <a:rPr lang="en-US" dirty="0" smtClean="0"/>
              <a:t>Fully Interactive when viewed via internet</a:t>
            </a:r>
          </a:p>
          <a:p>
            <a:r>
              <a:rPr lang="en-US" dirty="0" smtClean="0"/>
              <a:t>Hover over a section and select to access the section quickly</a:t>
            </a:r>
          </a:p>
          <a:p>
            <a:pPr marL="0" indent="0">
              <a:buNone/>
            </a:pPr>
            <a:endParaRPr lang="en-US" dirty="0"/>
          </a:p>
          <a:p>
            <a:pPr marL="0" indent="0">
              <a:buNone/>
            </a:pPr>
            <a:endParaRPr lang="en-US" dirty="0"/>
          </a:p>
        </p:txBody>
      </p:sp>
      <p:sp>
        <p:nvSpPr>
          <p:cNvPr id="4" name="Content Placeholder 3"/>
          <p:cNvSpPr>
            <a:spLocks noGrp="1"/>
          </p:cNvSpPr>
          <p:nvPr>
            <p:ph sz="half" idx="2"/>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371600"/>
            <a:ext cx="46482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44004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Flipbooks   </a:t>
            </a:r>
            <a:endParaRPr lang="en-US" dirty="0"/>
          </a:p>
        </p:txBody>
      </p:sp>
      <p:sp>
        <p:nvSpPr>
          <p:cNvPr id="7" name="Content Placeholder 6"/>
          <p:cNvSpPr>
            <a:spLocks noGrp="1"/>
          </p:cNvSpPr>
          <p:nvPr>
            <p:ph idx="1"/>
          </p:nvPr>
        </p:nvSpPr>
        <p:spPr/>
        <p:txBody>
          <a:bodyPr>
            <a:normAutofit lnSpcReduction="10000"/>
          </a:bodyPr>
          <a:lstStyle/>
          <a:p>
            <a:endParaRPr lang="en-US" dirty="0" smtClean="0"/>
          </a:p>
          <a:p>
            <a:endParaRPr lang="en-US" dirty="0"/>
          </a:p>
          <a:p>
            <a:endParaRPr lang="en-US" dirty="0" smtClean="0"/>
          </a:p>
          <a:p>
            <a:endParaRPr lang="en-US" dirty="0"/>
          </a:p>
          <a:p>
            <a:r>
              <a:rPr lang="en-US" dirty="0" smtClean="0"/>
              <a:t>Bold words will provide access to the Common Core Flipbooks</a:t>
            </a:r>
          </a:p>
          <a:p>
            <a:r>
              <a:rPr lang="en-US" dirty="0" smtClean="0"/>
              <a:t>The Flipbooks offer clarification</a:t>
            </a:r>
          </a:p>
          <a:p>
            <a:r>
              <a:rPr lang="en-US" dirty="0" smtClean="0"/>
              <a:t>Very Large File (slow loading)</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19201"/>
            <a:ext cx="79248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5-Point Star 7">
            <a:hlinkClick r:id="rId4"/>
          </p:cNvPr>
          <p:cNvSpPr/>
          <p:nvPr/>
        </p:nvSpPr>
        <p:spPr>
          <a:xfrm>
            <a:off x="6934200" y="5410200"/>
            <a:ext cx="990600" cy="685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057900" y="6216134"/>
            <a:ext cx="2743200" cy="369332"/>
          </a:xfrm>
          <a:prstGeom prst="rect">
            <a:avLst/>
          </a:prstGeom>
          <a:noFill/>
        </p:spPr>
        <p:txBody>
          <a:bodyPr wrap="square" rtlCol="0">
            <a:spAutoFit/>
          </a:bodyPr>
          <a:lstStyle/>
          <a:p>
            <a:r>
              <a:rPr lang="en-US" dirty="0" smtClean="0"/>
              <a:t>Direct link to HS Flipbook</a:t>
            </a:r>
            <a:endParaRPr lang="en-US" dirty="0"/>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75491"/>
            <a:ext cx="3243263" cy="1066802"/>
          </a:xfrm>
          <a:prstGeom prst="rect">
            <a:avLst/>
          </a:prstGeom>
          <a:noFill/>
          <a:ln>
            <a:noFill/>
          </a:ln>
          <a:effectLst>
            <a:glow rad="228600">
              <a:schemeClr val="accent2">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64770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Content Domains</a:t>
            </a:r>
            <a:endParaRPr lang="en-US" dirty="0"/>
          </a:p>
        </p:txBody>
      </p:sp>
      <p:sp>
        <p:nvSpPr>
          <p:cNvPr id="5" name="Content Placeholder 4"/>
          <p:cNvSpPr>
            <a:spLocks noGrp="1"/>
          </p:cNvSpPr>
          <p:nvPr>
            <p:ph sz="half" idx="1"/>
          </p:nvPr>
        </p:nvSpPr>
        <p:spPr>
          <a:xfrm>
            <a:off x="457200" y="1600200"/>
            <a:ext cx="3581400" cy="4525963"/>
          </a:xfrm>
        </p:spPr>
        <p:txBody>
          <a:bodyPr/>
          <a:lstStyle/>
          <a:p>
            <a:r>
              <a:rPr lang="en-US" dirty="0" smtClean="0"/>
              <a:t>Select a Content Domain in the TOC </a:t>
            </a:r>
          </a:p>
          <a:p>
            <a:r>
              <a:rPr lang="en-US" dirty="0" smtClean="0"/>
              <a:t>Access an overview of that Domain</a:t>
            </a:r>
          </a:p>
          <a:p>
            <a:r>
              <a:rPr lang="en-US" dirty="0" smtClean="0"/>
              <a:t>Access more information on that Domain via active links </a:t>
            </a:r>
            <a:r>
              <a:rPr lang="en-US" b="1" dirty="0" smtClean="0"/>
              <a:t>IN BOLD </a:t>
            </a:r>
            <a:r>
              <a:rPr lang="en-US" dirty="0" smtClean="0"/>
              <a:t>on each page</a:t>
            </a:r>
            <a:endParaRPr lang="en-US" b="1" dirty="0"/>
          </a:p>
        </p:txBody>
      </p:sp>
      <p:sp>
        <p:nvSpPr>
          <p:cNvPr id="6" name="Content Placeholder 5"/>
          <p:cNvSpPr>
            <a:spLocks noGrp="1"/>
          </p:cNvSpPr>
          <p:nvPr>
            <p:ph sz="half" idx="2"/>
          </p:nvPr>
        </p:nvSpPr>
        <p:spPr/>
        <p:txBody>
          <a:bodyPr/>
          <a:lstStyle/>
          <a:p>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600201"/>
            <a:ext cx="47244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4114800" y="1981200"/>
            <a:ext cx="2819400" cy="457200"/>
          </a:xfrm>
          <a:prstGeom prst="rect">
            <a:avLst/>
          </a:prstGeom>
          <a:noFill/>
          <a:ln>
            <a:solidFill>
              <a:srgbClr val="FF0000"/>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60152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3000" y="457200"/>
            <a:ext cx="6629400" cy="584775"/>
          </a:xfrm>
          <a:prstGeom prst="rect">
            <a:avLst/>
          </a:prstGeom>
          <a:noFill/>
        </p:spPr>
        <p:txBody>
          <a:bodyPr wrap="square" rtlCol="0">
            <a:spAutoFit/>
          </a:bodyPr>
          <a:lstStyle/>
          <a:p>
            <a:pPr algn="ctr"/>
            <a:r>
              <a:rPr lang="en-US" sz="3200" dirty="0" smtClean="0"/>
              <a:t>Content Domain Flipbook Resources</a:t>
            </a:r>
            <a:endParaRPr lang="en-US" sz="3200" dirty="0"/>
          </a:p>
        </p:txBody>
      </p:sp>
      <p:sp>
        <p:nvSpPr>
          <p:cNvPr id="10" name="Right Arrow 9"/>
          <p:cNvSpPr/>
          <p:nvPr/>
        </p:nvSpPr>
        <p:spPr>
          <a:xfrm>
            <a:off x="914400" y="4267200"/>
            <a:ext cx="838200" cy="1809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28600" y="3200400"/>
            <a:ext cx="1295400" cy="923330"/>
          </a:xfrm>
          <a:prstGeom prst="rect">
            <a:avLst/>
          </a:prstGeom>
          <a:noFill/>
          <a:effectLst>
            <a:glow rad="139700">
              <a:schemeClr val="accent2">
                <a:satMod val="175000"/>
                <a:alpha val="40000"/>
              </a:schemeClr>
            </a:glow>
          </a:effectLst>
        </p:spPr>
        <p:txBody>
          <a:bodyPr wrap="square" rtlCol="0">
            <a:spAutoFit/>
          </a:bodyPr>
          <a:lstStyle/>
          <a:p>
            <a:r>
              <a:rPr lang="en-US" dirty="0" smtClean="0"/>
              <a:t>Active links to standard </a:t>
            </a:r>
          </a:p>
          <a:p>
            <a:r>
              <a:rPr lang="en-US" dirty="0" smtClean="0"/>
              <a:t>resources</a:t>
            </a:r>
            <a:endParaRPr lang="en-US"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00200"/>
            <a:ext cx="69342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6377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Specific Information</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Each </a:t>
            </a:r>
            <a:r>
              <a:rPr lang="en-US" b="1" dirty="0" smtClean="0"/>
              <a:t>Standard</a:t>
            </a:r>
            <a:r>
              <a:rPr lang="en-US" dirty="0" smtClean="0"/>
              <a:t> is   Linked to Flipbook information</a:t>
            </a:r>
          </a:p>
          <a:p>
            <a:pPr marL="0" indent="0">
              <a:buNone/>
            </a:pPr>
            <a:endParaRPr lang="en-US" dirty="0"/>
          </a:p>
          <a:p>
            <a:r>
              <a:rPr lang="en-US" b="1" dirty="0" smtClean="0"/>
              <a:t>Select</a:t>
            </a:r>
            <a:r>
              <a:rPr lang="en-US" dirty="0" smtClean="0"/>
              <a:t> the Standard     to gain quick access     to clarification     without having to   scroll through    multiple pages</a:t>
            </a:r>
            <a:endParaRPr lang="en-US" dirty="0"/>
          </a:p>
        </p:txBody>
      </p:sp>
      <p:sp>
        <p:nvSpPr>
          <p:cNvPr id="4" name="Content Placeholder 3"/>
          <p:cNvSpPr>
            <a:spLocks noGrp="1"/>
          </p:cNvSpPr>
          <p:nvPr>
            <p:ph sz="half" idx="2"/>
          </p:nvPr>
        </p:nvSpPr>
        <p:spPr/>
        <p:txBody>
          <a:bodyPr>
            <a:normAutofit lnSpcReduction="10000"/>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1900" y="1447800"/>
            <a:ext cx="4800600" cy="4672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962400" y="4038600"/>
            <a:ext cx="4419600" cy="609600"/>
          </a:xfrm>
          <a:prstGeom prst="rect">
            <a:avLst/>
          </a:prstGeom>
          <a:noFill/>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2631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07818"/>
            <a:ext cx="8129588" cy="623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6991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Standards for Mathematical Practice </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143000"/>
            <a:ext cx="504825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62000" y="1600200"/>
            <a:ext cx="2971800" cy="4524315"/>
          </a:xfrm>
          <a:prstGeom prst="rect">
            <a:avLst/>
          </a:prstGeom>
          <a:noFill/>
        </p:spPr>
        <p:txBody>
          <a:bodyPr wrap="square" rtlCol="0">
            <a:spAutoFit/>
          </a:bodyPr>
          <a:lstStyle/>
          <a:p>
            <a:pPr marL="285750" indent="-285750">
              <a:buFont typeface="Arial" pitchFamily="34" charset="0"/>
              <a:buChar char="•"/>
            </a:pPr>
            <a:r>
              <a:rPr lang="en-US" b="1" dirty="0" smtClean="0"/>
              <a:t>Active Links </a:t>
            </a:r>
            <a:r>
              <a:rPr lang="en-US" dirty="0" smtClean="0"/>
              <a:t>Provided to Videos and Information on the Standards for Mathematical Practice</a:t>
            </a:r>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r>
              <a:rPr lang="en-US" dirty="0" smtClean="0"/>
              <a:t>Active Links Provided for </a:t>
            </a:r>
            <a:r>
              <a:rPr lang="en-US" b="1" dirty="0" smtClean="0"/>
              <a:t>EACH</a:t>
            </a:r>
            <a:r>
              <a:rPr lang="en-US" dirty="0" smtClean="0"/>
              <a:t> Standard for Mathematical Practice</a:t>
            </a:r>
          </a:p>
          <a:p>
            <a:endParaRPr lang="en-US" dirty="0"/>
          </a:p>
          <a:p>
            <a:endParaRPr lang="en-US" dirty="0"/>
          </a:p>
        </p:txBody>
      </p:sp>
      <p:sp>
        <p:nvSpPr>
          <p:cNvPr id="4" name="Right Arrow 3"/>
          <p:cNvSpPr/>
          <p:nvPr/>
        </p:nvSpPr>
        <p:spPr>
          <a:xfrm rot="19068131">
            <a:off x="3823048" y="3008350"/>
            <a:ext cx="1371600" cy="1143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19068131">
            <a:off x="3047999" y="5094035"/>
            <a:ext cx="1371600" cy="1143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5785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28601"/>
            <a:ext cx="67056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What are update webinars?</a:t>
            </a:r>
            <a:endParaRPr lang="en-US" sz="4000" dirty="0">
              <a:latin typeface="Arial Narrow" pitchFamily="34" charset="0"/>
            </a:endParaRPr>
          </a:p>
        </p:txBody>
      </p:sp>
      <p:sp>
        <p:nvSpPr>
          <p:cNvPr id="3" name="Subtitle 2"/>
          <p:cNvSpPr>
            <a:spLocks noGrp="1"/>
          </p:cNvSpPr>
          <p:nvPr>
            <p:ph type="subTitle" idx="1"/>
          </p:nvPr>
        </p:nvSpPr>
        <p:spPr>
          <a:xfrm>
            <a:off x="152400" y="1295400"/>
            <a:ext cx="8991600" cy="4648200"/>
          </a:xfrm>
        </p:spPr>
        <p:txBody>
          <a:bodyPr/>
          <a:lstStyle/>
          <a:p>
            <a:pPr lvl="1" algn="l">
              <a:buFont typeface="Arial" pitchFamily="34" charset="0"/>
              <a:buChar char="•"/>
            </a:pPr>
            <a:r>
              <a:rPr lang="en-US" sz="2600" dirty="0" smtClean="0">
                <a:solidFill>
                  <a:schemeClr val="tx1"/>
                </a:solidFill>
                <a:latin typeface="Arial Narrow" pitchFamily="34" charset="0"/>
              </a:rPr>
              <a:t> </a:t>
            </a:r>
            <a:r>
              <a:rPr lang="en-US" sz="3000" dirty="0">
                <a:solidFill>
                  <a:schemeClr val="tx1"/>
                </a:solidFill>
              </a:rPr>
              <a:t>Update on the work of the 2013 Resource Revision Team </a:t>
            </a:r>
          </a:p>
          <a:p>
            <a:pPr marL="1371600" lvl="2" indent="-457200" algn="l">
              <a:buFont typeface="Wingdings" pitchFamily="2" charset="2"/>
              <a:buChar char="Ø"/>
            </a:pPr>
            <a:r>
              <a:rPr lang="en-US" sz="2600" dirty="0">
                <a:solidFill>
                  <a:schemeClr val="tx1"/>
                </a:solidFill>
              </a:rPr>
              <a:t>Overall revisions</a:t>
            </a:r>
          </a:p>
          <a:p>
            <a:pPr marL="1371600" lvl="2" indent="-457200" algn="l">
              <a:buFont typeface="Wingdings" pitchFamily="2" charset="2"/>
              <a:buChar char="Ø"/>
            </a:pPr>
            <a:r>
              <a:rPr lang="en-US" sz="2600" dirty="0">
                <a:solidFill>
                  <a:schemeClr val="tx1"/>
                </a:solidFill>
              </a:rPr>
              <a:t>Unit 1 revisions</a:t>
            </a:r>
          </a:p>
          <a:p>
            <a:pPr lvl="1" algn="l">
              <a:buFont typeface="Arial" pitchFamily="34" charset="0"/>
              <a:buChar char="•"/>
            </a:pPr>
            <a:r>
              <a:rPr lang="en-US" sz="3000" dirty="0">
                <a:solidFill>
                  <a:schemeClr val="tx1"/>
                </a:solidFill>
              </a:rPr>
              <a:t> Addressing areas of concern </a:t>
            </a:r>
            <a:endParaRPr lang="en-US" sz="2600" dirty="0">
              <a:solidFill>
                <a:schemeClr val="tx1"/>
              </a:solidFill>
            </a:endParaRPr>
          </a:p>
          <a:p>
            <a:pPr lvl="1" algn="l">
              <a:buFont typeface="Arial" pitchFamily="34" charset="0"/>
              <a:buChar char="•"/>
            </a:pPr>
            <a:r>
              <a:rPr lang="en-US" sz="3000" dirty="0">
                <a:solidFill>
                  <a:schemeClr val="tx1"/>
                </a:solidFill>
              </a:rPr>
              <a:t> Resources</a:t>
            </a: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200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3101" y="2209800"/>
            <a:ext cx="2332699" cy="3442308"/>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218631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Task Descriptions</a:t>
            </a: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576388"/>
            <a:ext cx="8991600" cy="3705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74702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Formative Assessment Lessons (FALs)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447800"/>
            <a:ext cx="8915400"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84352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Sections of Interest</a:t>
            </a:r>
            <a:endParaRPr lang="en-US" dirty="0"/>
          </a:p>
        </p:txBody>
      </p:sp>
      <p:sp>
        <p:nvSpPr>
          <p:cNvPr id="3" name="TextBox 2"/>
          <p:cNvSpPr txBox="1"/>
          <p:nvPr/>
        </p:nvSpPr>
        <p:spPr>
          <a:xfrm>
            <a:off x="990600" y="1905000"/>
            <a:ext cx="7620000" cy="3785652"/>
          </a:xfrm>
          <a:prstGeom prst="rect">
            <a:avLst/>
          </a:prstGeom>
          <a:noFill/>
        </p:spPr>
        <p:txBody>
          <a:bodyPr wrap="square" rtlCol="0">
            <a:spAutoFit/>
          </a:bodyPr>
          <a:lstStyle/>
          <a:p>
            <a:pPr marL="285750" indent="-285750">
              <a:buFont typeface="Arial" pitchFamily="34" charset="0"/>
              <a:buChar char="•"/>
            </a:pPr>
            <a:r>
              <a:rPr lang="en-US" sz="4000" dirty="0" smtClean="0"/>
              <a:t>Unit Descriptions</a:t>
            </a:r>
          </a:p>
          <a:p>
            <a:pPr marL="285750" indent="-285750">
              <a:buFont typeface="Arial" pitchFamily="34" charset="0"/>
              <a:buChar char="•"/>
            </a:pPr>
            <a:r>
              <a:rPr lang="en-US" sz="4000" dirty="0" smtClean="0"/>
              <a:t>Webinar Information</a:t>
            </a:r>
          </a:p>
          <a:p>
            <a:pPr marL="285750" indent="-285750">
              <a:buFont typeface="Arial" pitchFamily="34" charset="0"/>
              <a:buChar char="•"/>
            </a:pPr>
            <a:r>
              <a:rPr lang="en-US" sz="4000" dirty="0" smtClean="0"/>
              <a:t>Assessment Resources and Instructional Support Resources</a:t>
            </a:r>
          </a:p>
          <a:p>
            <a:pPr marL="285750" indent="-285750">
              <a:buFont typeface="Arial" pitchFamily="34" charset="0"/>
              <a:buChar char="•"/>
            </a:pPr>
            <a:r>
              <a:rPr lang="en-US" sz="4000" dirty="0" smtClean="0"/>
              <a:t>Internet Resources</a:t>
            </a:r>
          </a:p>
          <a:p>
            <a:pPr marL="285750" indent="-285750">
              <a:buFont typeface="Arial" pitchFamily="34" charset="0"/>
              <a:buChar char="•"/>
            </a:pPr>
            <a:r>
              <a:rPr lang="en-US" sz="4000" dirty="0" smtClean="0"/>
              <a:t>Curriculum Map</a:t>
            </a:r>
            <a:endParaRPr lang="en-US" sz="4000" dirty="0"/>
          </a:p>
        </p:txBody>
      </p:sp>
    </p:spTree>
    <p:extLst>
      <p:ext uri="{BB962C8B-B14F-4D97-AF65-F5344CB8AC3E}">
        <p14:creationId xmlns:p14="http://schemas.microsoft.com/office/powerpoint/2010/main" val="39202852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b="1" dirty="0" smtClean="0"/>
                  <a:t>The value, </a:t>
                </a:r>
                <a14:m>
                  <m:oMath xmlns:m="http://schemas.openxmlformats.org/officeDocument/2006/math">
                    <m:r>
                      <a:rPr lang="en-US" sz="2400" b="1" i="1" dirty="0" smtClean="0">
                        <a:latin typeface="Cambria Math"/>
                      </a:rPr>
                      <m:t>𝑽</m:t>
                    </m:r>
                  </m:oMath>
                </a14:m>
                <a:r>
                  <a:rPr lang="en-US" sz="2400" b="1" dirty="0"/>
                  <a:t>, of an automobile </a:t>
                </a:r>
                <a:r>
                  <a:rPr lang="en-US" sz="2400" b="1" i="1" dirty="0"/>
                  <a:t>n</a:t>
                </a:r>
                <a:r>
                  <a:rPr lang="en-US" sz="2400" b="1" dirty="0"/>
                  <a:t> years after purchase can be modeled with this formula</a:t>
                </a:r>
                <a:r>
                  <a:rPr lang="en-US" sz="2400" b="1" dirty="0" smtClean="0"/>
                  <a:t>.</a:t>
                </a:r>
              </a:p>
              <a:p>
                <a:pPr marL="0" indent="0">
                  <a:buNone/>
                </a:pPr>
                <a14:m>
                  <m:oMathPara xmlns:m="http://schemas.openxmlformats.org/officeDocument/2006/math">
                    <m:oMathParaPr>
                      <m:jc m:val="centerGroup"/>
                    </m:oMathParaPr>
                    <m:oMath xmlns:m="http://schemas.openxmlformats.org/officeDocument/2006/math">
                      <m:r>
                        <a:rPr lang="en-US" sz="2400" b="1" i="1" smtClean="0">
                          <a:latin typeface="Cambria Math"/>
                        </a:rPr>
                        <m:t>𝑽</m:t>
                      </m:r>
                      <m:r>
                        <a:rPr lang="en-US" sz="2400" b="1" i="1" smtClean="0">
                          <a:latin typeface="Cambria Math"/>
                        </a:rPr>
                        <m:t>=</m:t>
                      </m:r>
                      <m:r>
                        <a:rPr lang="en-US" sz="2400" b="1" i="1" smtClean="0">
                          <a:latin typeface="Cambria Math"/>
                        </a:rPr>
                        <m:t>𝑰</m:t>
                      </m:r>
                      <m:sSup>
                        <m:sSupPr>
                          <m:ctrlPr>
                            <a:rPr lang="en-US" sz="2400" b="1" i="1" smtClean="0">
                              <a:latin typeface="Cambria Math"/>
                            </a:rPr>
                          </m:ctrlPr>
                        </m:sSupPr>
                        <m:e>
                          <m:r>
                            <a:rPr lang="en-US" sz="2400" b="1" i="1" smtClean="0">
                              <a:latin typeface="Cambria Math"/>
                            </a:rPr>
                            <m:t>(</m:t>
                          </m:r>
                          <m:r>
                            <a:rPr lang="en-US" sz="2400" b="1" i="1" smtClean="0">
                              <a:latin typeface="Cambria Math"/>
                            </a:rPr>
                            <m:t>𝟏</m:t>
                          </m:r>
                          <m:r>
                            <a:rPr lang="en-US" sz="2400" b="1" i="1" smtClean="0">
                              <a:latin typeface="Cambria Math"/>
                            </a:rPr>
                            <m:t>−</m:t>
                          </m:r>
                          <m:r>
                            <a:rPr lang="en-US" sz="2400" b="1" i="1" smtClean="0">
                              <a:latin typeface="Cambria Math"/>
                            </a:rPr>
                            <m:t>𝒅</m:t>
                          </m:r>
                          <m:r>
                            <a:rPr lang="en-US" sz="2400" b="1" i="1" smtClean="0">
                              <a:latin typeface="Cambria Math"/>
                            </a:rPr>
                            <m:t>)</m:t>
                          </m:r>
                        </m:e>
                        <m:sup>
                          <m:r>
                            <a:rPr lang="en-US" sz="2400" b="1" i="1" smtClean="0">
                              <a:latin typeface="Cambria Math"/>
                            </a:rPr>
                            <m:t>𝒏</m:t>
                          </m:r>
                        </m:sup>
                      </m:sSup>
                    </m:oMath>
                  </m:oMathPara>
                </a14:m>
                <a:endParaRPr lang="en-US" sz="2400" b="1" dirty="0"/>
              </a:p>
              <a:p>
                <a:pPr marL="0" indent="0">
                  <a:buNone/>
                </a:pPr>
                <a:r>
                  <a:rPr lang="en-US" sz="2400" b="1" dirty="0"/>
                  <a:t>In the formula, </a:t>
                </a:r>
                <a14:m>
                  <m:oMath xmlns:m="http://schemas.openxmlformats.org/officeDocument/2006/math">
                    <m:r>
                      <a:rPr lang="en-US" sz="2400" b="1" i="1" dirty="0" smtClean="0">
                        <a:latin typeface="Cambria Math"/>
                      </a:rPr>
                      <m:t>𝑰</m:t>
                    </m:r>
                  </m:oMath>
                </a14:m>
                <a:r>
                  <a:rPr lang="en-US" sz="2400" b="1" dirty="0"/>
                  <a:t> is the purchase price, in dollars, of the automobile and the expression </a:t>
                </a:r>
                <a14:m>
                  <m:oMath xmlns:m="http://schemas.openxmlformats.org/officeDocument/2006/math">
                    <m:sSup>
                      <m:sSupPr>
                        <m:ctrlPr>
                          <a:rPr lang="en-US" sz="2400" b="1" i="1" smtClean="0">
                            <a:latin typeface="Cambria Math"/>
                          </a:rPr>
                        </m:ctrlPr>
                      </m:sSupPr>
                      <m:e>
                        <m:r>
                          <a:rPr lang="en-US" sz="2400" b="1" i="1" smtClean="0">
                            <a:latin typeface="Cambria Math"/>
                          </a:rPr>
                          <m:t>(</m:t>
                        </m:r>
                        <m:r>
                          <a:rPr lang="en-US" sz="2400" b="1" i="1" smtClean="0">
                            <a:latin typeface="Cambria Math"/>
                          </a:rPr>
                          <m:t>𝟏</m:t>
                        </m:r>
                        <m:r>
                          <a:rPr lang="en-US" sz="2400" b="1" i="1" smtClean="0">
                            <a:latin typeface="Cambria Math"/>
                          </a:rPr>
                          <m:t>−</m:t>
                        </m:r>
                        <m:r>
                          <a:rPr lang="en-US" sz="2400" b="1" i="1" smtClean="0">
                            <a:latin typeface="Cambria Math"/>
                          </a:rPr>
                          <m:t>𝒅</m:t>
                        </m:r>
                        <m:r>
                          <a:rPr lang="en-US" sz="2400" b="1" i="1" smtClean="0">
                            <a:latin typeface="Cambria Math"/>
                          </a:rPr>
                          <m:t>)</m:t>
                        </m:r>
                      </m:e>
                      <m:sup>
                        <m:r>
                          <a:rPr lang="en-US" sz="2400" b="1" i="1" smtClean="0">
                            <a:latin typeface="Cambria Math"/>
                          </a:rPr>
                          <m:t>𝒏</m:t>
                        </m:r>
                      </m:sup>
                    </m:sSup>
                  </m:oMath>
                </a14:m>
                <a:r>
                  <a:rPr lang="en-US" sz="2400" b="1" dirty="0" smtClean="0"/>
                  <a:t> </a:t>
                </a:r>
                <a:r>
                  <a:rPr lang="en-US" sz="2400" b="1" dirty="0"/>
                  <a:t>is known as the </a:t>
                </a:r>
                <a:r>
                  <a:rPr lang="en-US" sz="2400" b="1" i="1" dirty="0"/>
                  <a:t>decay factor</a:t>
                </a:r>
                <a:r>
                  <a:rPr lang="en-US" sz="2400" b="1" dirty="0"/>
                  <a:t>.</a:t>
                </a:r>
                <a:endParaRPr lang="en-US" sz="2400" dirty="0"/>
              </a:p>
              <a:p>
                <a:pPr marL="0" indent="0">
                  <a:buNone/>
                </a:pPr>
                <a:r>
                  <a:rPr lang="en-US" sz="2400" b="1" dirty="0"/>
                  <a:t>A car purchased for $21,000 has a decay factor of 0.7. What is the present value of the car? </a:t>
                </a:r>
                <a:endParaRPr lang="en-US" sz="2400" dirty="0"/>
              </a:p>
              <a:p>
                <a:pPr marL="0" indent="0">
                  <a:buNone/>
                </a:pPr>
                <a:r>
                  <a:rPr lang="en-US" sz="2400" b="1" dirty="0"/>
                  <a:t>A</a:t>
                </a:r>
                <a:r>
                  <a:rPr lang="en-US" sz="2400" dirty="0"/>
                  <a:t>	$6,300</a:t>
                </a:r>
              </a:p>
              <a:p>
                <a:pPr marL="0" indent="0">
                  <a:buNone/>
                </a:pPr>
                <a:r>
                  <a:rPr lang="en-US" sz="2400" b="1" dirty="0"/>
                  <a:t>B</a:t>
                </a:r>
                <a:r>
                  <a:rPr lang="en-US" sz="2400" dirty="0"/>
                  <a:t>	$14,700</a:t>
                </a:r>
              </a:p>
              <a:p>
                <a:pPr marL="0" indent="0">
                  <a:buNone/>
                </a:pPr>
                <a:r>
                  <a:rPr lang="en-US" sz="2400" b="1" dirty="0"/>
                  <a:t>C</a:t>
                </a:r>
                <a:r>
                  <a:rPr lang="en-US" sz="2400" dirty="0"/>
                  <a:t>	$30,000</a:t>
                </a:r>
              </a:p>
              <a:p>
                <a:pPr marL="0" indent="0">
                  <a:buNone/>
                </a:pPr>
                <a:r>
                  <a:rPr lang="en-US" sz="2400" b="1" dirty="0"/>
                  <a:t>D</a:t>
                </a:r>
                <a:r>
                  <a:rPr lang="en-US" sz="2400" dirty="0"/>
                  <a:t>	$35,700</a:t>
                </a:r>
              </a:p>
              <a:p>
                <a:pPr marL="0" indent="0">
                  <a:buNone/>
                </a:pPr>
                <a:endParaRPr lang="en-US" sz="2400" dirty="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800" dirty="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123" t="-1050" r="-1684" b="-1050"/>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Areas of Concern</a:t>
            </a:r>
          </a:p>
        </p:txBody>
      </p:sp>
    </p:spTree>
    <p:extLst>
      <p:ext uri="{BB962C8B-B14F-4D97-AF65-F5344CB8AC3E}">
        <p14:creationId xmlns:p14="http://schemas.microsoft.com/office/powerpoint/2010/main" val="74904612"/>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b="1" dirty="0" smtClean="0"/>
                  <a:t>The value, </a:t>
                </a:r>
                <a14:m>
                  <m:oMath xmlns:m="http://schemas.openxmlformats.org/officeDocument/2006/math">
                    <m:r>
                      <a:rPr lang="en-US" sz="2400" b="1" i="1" dirty="0" smtClean="0">
                        <a:latin typeface="Cambria Math"/>
                      </a:rPr>
                      <m:t>𝑽</m:t>
                    </m:r>
                  </m:oMath>
                </a14:m>
                <a:r>
                  <a:rPr lang="en-US" sz="2400" b="1" dirty="0"/>
                  <a:t>, of an automobile </a:t>
                </a:r>
                <a:r>
                  <a:rPr lang="en-US" sz="2400" b="1" i="1" dirty="0"/>
                  <a:t>n</a:t>
                </a:r>
                <a:r>
                  <a:rPr lang="en-US" sz="2400" b="1" dirty="0"/>
                  <a:t> years after purchase can be modeled with this formula</a:t>
                </a:r>
                <a:r>
                  <a:rPr lang="en-US" sz="2400" b="1" dirty="0" smtClean="0"/>
                  <a:t>.</a:t>
                </a:r>
              </a:p>
              <a:p>
                <a:pPr marL="0" indent="0">
                  <a:buNone/>
                </a:pPr>
                <a14:m>
                  <m:oMathPara xmlns:m="http://schemas.openxmlformats.org/officeDocument/2006/math">
                    <m:oMathParaPr>
                      <m:jc m:val="centerGroup"/>
                    </m:oMathParaPr>
                    <m:oMath xmlns:m="http://schemas.openxmlformats.org/officeDocument/2006/math">
                      <m:r>
                        <a:rPr lang="en-US" sz="2400" b="1" i="1" smtClean="0">
                          <a:latin typeface="Cambria Math"/>
                        </a:rPr>
                        <m:t>𝑽</m:t>
                      </m:r>
                      <m:r>
                        <a:rPr lang="en-US" sz="2400" b="1" i="1" smtClean="0">
                          <a:latin typeface="Cambria Math"/>
                        </a:rPr>
                        <m:t>=</m:t>
                      </m:r>
                      <m:r>
                        <a:rPr lang="en-US" sz="2400" b="1" i="1" smtClean="0">
                          <a:latin typeface="Cambria Math"/>
                        </a:rPr>
                        <m:t>𝑰</m:t>
                      </m:r>
                      <m:sSup>
                        <m:sSupPr>
                          <m:ctrlPr>
                            <a:rPr lang="en-US" sz="2400" b="1" i="1" smtClean="0">
                              <a:latin typeface="Cambria Math"/>
                            </a:rPr>
                          </m:ctrlPr>
                        </m:sSupPr>
                        <m:e>
                          <m:r>
                            <a:rPr lang="en-US" sz="2400" b="1" i="1" smtClean="0">
                              <a:latin typeface="Cambria Math"/>
                            </a:rPr>
                            <m:t>(</m:t>
                          </m:r>
                          <m:r>
                            <a:rPr lang="en-US" sz="2400" b="1" i="1" smtClean="0">
                              <a:latin typeface="Cambria Math"/>
                            </a:rPr>
                            <m:t>𝟏</m:t>
                          </m:r>
                          <m:r>
                            <a:rPr lang="en-US" sz="2400" b="1" i="1" smtClean="0">
                              <a:latin typeface="Cambria Math"/>
                            </a:rPr>
                            <m:t>−</m:t>
                          </m:r>
                          <m:r>
                            <a:rPr lang="en-US" sz="2400" b="1" i="1" smtClean="0">
                              <a:latin typeface="Cambria Math"/>
                            </a:rPr>
                            <m:t>𝒅</m:t>
                          </m:r>
                          <m:r>
                            <a:rPr lang="en-US" sz="2400" b="1" i="1" smtClean="0">
                              <a:latin typeface="Cambria Math"/>
                            </a:rPr>
                            <m:t>)</m:t>
                          </m:r>
                        </m:e>
                        <m:sup>
                          <m:r>
                            <a:rPr lang="en-US" sz="2400" b="1" i="1" smtClean="0">
                              <a:latin typeface="Cambria Math"/>
                            </a:rPr>
                            <m:t>𝒏</m:t>
                          </m:r>
                        </m:sup>
                      </m:sSup>
                    </m:oMath>
                  </m:oMathPara>
                </a14:m>
                <a:endParaRPr lang="en-US" sz="2400" b="1" dirty="0"/>
              </a:p>
              <a:p>
                <a:pPr marL="0" indent="0">
                  <a:buNone/>
                </a:pPr>
                <a:r>
                  <a:rPr lang="en-US" sz="2400" b="1" dirty="0"/>
                  <a:t>In the formula, </a:t>
                </a:r>
                <a14:m>
                  <m:oMath xmlns:m="http://schemas.openxmlformats.org/officeDocument/2006/math">
                    <m:r>
                      <a:rPr lang="en-US" sz="2400" b="1" i="1" dirty="0" smtClean="0">
                        <a:latin typeface="Cambria Math"/>
                      </a:rPr>
                      <m:t>𝑰</m:t>
                    </m:r>
                  </m:oMath>
                </a14:m>
                <a:r>
                  <a:rPr lang="en-US" sz="2400" b="1" dirty="0"/>
                  <a:t> is the purchase price, in dollars, of the automobile and the expression </a:t>
                </a:r>
                <a14:m>
                  <m:oMath xmlns:m="http://schemas.openxmlformats.org/officeDocument/2006/math">
                    <m:sSup>
                      <m:sSupPr>
                        <m:ctrlPr>
                          <a:rPr lang="en-US" sz="2400" b="1" i="1" smtClean="0">
                            <a:latin typeface="Cambria Math"/>
                          </a:rPr>
                        </m:ctrlPr>
                      </m:sSupPr>
                      <m:e>
                        <m:r>
                          <a:rPr lang="en-US" sz="2400" b="1" i="1" smtClean="0">
                            <a:latin typeface="Cambria Math"/>
                          </a:rPr>
                          <m:t>(</m:t>
                        </m:r>
                        <m:r>
                          <a:rPr lang="en-US" sz="2400" b="1" i="1" smtClean="0">
                            <a:latin typeface="Cambria Math"/>
                          </a:rPr>
                          <m:t>𝟏</m:t>
                        </m:r>
                        <m:r>
                          <a:rPr lang="en-US" sz="2400" b="1" i="1" smtClean="0">
                            <a:latin typeface="Cambria Math"/>
                          </a:rPr>
                          <m:t>−</m:t>
                        </m:r>
                        <m:r>
                          <a:rPr lang="en-US" sz="2400" b="1" i="1" smtClean="0">
                            <a:latin typeface="Cambria Math"/>
                          </a:rPr>
                          <m:t>𝒅</m:t>
                        </m:r>
                        <m:r>
                          <a:rPr lang="en-US" sz="2400" b="1" i="1" smtClean="0">
                            <a:latin typeface="Cambria Math"/>
                          </a:rPr>
                          <m:t>)</m:t>
                        </m:r>
                      </m:e>
                      <m:sup>
                        <m:r>
                          <a:rPr lang="en-US" sz="2400" b="1" i="1" smtClean="0">
                            <a:latin typeface="Cambria Math"/>
                          </a:rPr>
                          <m:t>𝒏</m:t>
                        </m:r>
                      </m:sup>
                    </m:sSup>
                  </m:oMath>
                </a14:m>
                <a:r>
                  <a:rPr lang="en-US" sz="2400" b="1" dirty="0" smtClean="0"/>
                  <a:t> </a:t>
                </a:r>
                <a:r>
                  <a:rPr lang="en-US" sz="2400" b="1" dirty="0"/>
                  <a:t>is known as the </a:t>
                </a:r>
                <a:r>
                  <a:rPr lang="en-US" sz="2400" b="1" i="1" dirty="0"/>
                  <a:t>decay factor</a:t>
                </a:r>
                <a:r>
                  <a:rPr lang="en-US" sz="2400" b="1" dirty="0"/>
                  <a:t>.</a:t>
                </a:r>
                <a:endParaRPr lang="en-US" sz="2400" dirty="0"/>
              </a:p>
              <a:p>
                <a:pPr marL="0" indent="0">
                  <a:buNone/>
                </a:pPr>
                <a:r>
                  <a:rPr lang="en-US" sz="2400" b="1" dirty="0"/>
                  <a:t>A car purchased for $21,000 has a decay factor of 0.7. What is the present value of the car? </a:t>
                </a:r>
                <a:endParaRPr lang="en-US" sz="2400" dirty="0"/>
              </a:p>
              <a:p>
                <a:pPr marL="0" indent="0">
                  <a:buNone/>
                </a:pPr>
                <a:r>
                  <a:rPr lang="en-US" sz="2400" b="1" dirty="0"/>
                  <a:t>A</a:t>
                </a:r>
                <a:r>
                  <a:rPr lang="en-US" sz="2400" dirty="0"/>
                  <a:t>	$</a:t>
                </a:r>
                <a:r>
                  <a:rPr lang="en-US" sz="2400" dirty="0" smtClean="0"/>
                  <a:t>6,300 – uses 0.7 for </a:t>
                </a:r>
                <a14:m>
                  <m:oMath xmlns:m="http://schemas.openxmlformats.org/officeDocument/2006/math">
                    <m:r>
                      <a:rPr lang="en-US" sz="2400" i="1" dirty="0" smtClean="0">
                        <a:latin typeface="Cambria Math"/>
                      </a:rPr>
                      <m:t>𝑑</m:t>
                    </m:r>
                  </m:oMath>
                </a14:m>
                <a:endParaRPr lang="en-US" sz="2400" dirty="0"/>
              </a:p>
              <a:p>
                <a:pPr marL="0" indent="0">
                  <a:buNone/>
                </a:pPr>
                <a:r>
                  <a:rPr lang="en-US" sz="2400" b="1" dirty="0"/>
                  <a:t>B</a:t>
                </a:r>
                <a:r>
                  <a:rPr lang="en-US" sz="2400" dirty="0"/>
                  <a:t>	$</a:t>
                </a:r>
                <a:r>
                  <a:rPr lang="en-US" sz="2400" dirty="0" smtClean="0"/>
                  <a:t>14,700 – uses 0.7 for </a:t>
                </a:r>
                <a14:m>
                  <m:oMath xmlns:m="http://schemas.openxmlformats.org/officeDocument/2006/math">
                    <m:sSup>
                      <m:sSupPr>
                        <m:ctrlPr>
                          <a:rPr lang="en-US" sz="2400" i="1" smtClean="0">
                            <a:latin typeface="Cambria Math"/>
                          </a:rPr>
                        </m:ctrlPr>
                      </m:sSupPr>
                      <m:e>
                        <m:r>
                          <a:rPr lang="en-US" sz="2400" b="0" i="1" smtClean="0">
                            <a:latin typeface="Cambria Math"/>
                          </a:rPr>
                          <m:t>(1−</m:t>
                        </m:r>
                        <m:r>
                          <a:rPr lang="en-US" sz="2400" b="0" i="1" smtClean="0">
                            <a:latin typeface="Cambria Math"/>
                          </a:rPr>
                          <m:t>𝑑</m:t>
                        </m:r>
                        <m:r>
                          <a:rPr lang="en-US" sz="2400" b="0" i="1" smtClean="0">
                            <a:latin typeface="Cambria Math"/>
                          </a:rPr>
                          <m:t>)</m:t>
                        </m:r>
                      </m:e>
                      <m:sup>
                        <m:r>
                          <a:rPr lang="en-US" sz="2400" b="0" i="1" smtClean="0">
                            <a:latin typeface="Cambria Math"/>
                          </a:rPr>
                          <m:t>𝑛</m:t>
                        </m:r>
                      </m:sup>
                    </m:sSup>
                  </m:oMath>
                </a14:m>
                <a:endParaRPr lang="en-US" sz="2400" dirty="0"/>
              </a:p>
              <a:p>
                <a:pPr marL="0" indent="0">
                  <a:buNone/>
                </a:pPr>
                <a:r>
                  <a:rPr lang="en-US" sz="2400" b="1" dirty="0"/>
                  <a:t>C</a:t>
                </a:r>
                <a:r>
                  <a:rPr lang="en-US" sz="2400" dirty="0"/>
                  <a:t>	$</a:t>
                </a:r>
                <a:r>
                  <a:rPr lang="en-US" sz="2400" dirty="0" smtClean="0"/>
                  <a:t>30,000 – divides 21,000 by 0.7</a:t>
                </a:r>
                <a:endParaRPr lang="en-US" sz="2400" dirty="0"/>
              </a:p>
              <a:p>
                <a:pPr marL="0" indent="0">
                  <a:buNone/>
                </a:pPr>
                <a:r>
                  <a:rPr lang="en-US" sz="2400" b="1" dirty="0"/>
                  <a:t>D</a:t>
                </a:r>
                <a:r>
                  <a:rPr lang="en-US" sz="2400" dirty="0"/>
                  <a:t>	$</a:t>
                </a:r>
                <a:r>
                  <a:rPr lang="en-US" sz="2400" dirty="0" smtClean="0"/>
                  <a:t>35,700 – uses 1.7 </a:t>
                </a:r>
                <a:r>
                  <a:rPr lang="en-US" sz="2400" smtClean="0"/>
                  <a:t>for </a:t>
                </a:r>
                <a:endParaRPr lang="en-US" sz="2400" dirty="0"/>
              </a:p>
              <a:p>
                <a:pPr marL="0" indent="0">
                  <a:buNone/>
                </a:pPr>
                <a:endParaRPr lang="en-US" sz="2400" dirty="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800" dirty="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123" t="-1050" r="-1684" b="-1050"/>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Areas of Concern</a:t>
            </a:r>
          </a:p>
        </p:txBody>
      </p:sp>
    </p:spTree>
    <p:extLst>
      <p:ext uri="{BB962C8B-B14F-4D97-AF65-F5344CB8AC3E}">
        <p14:creationId xmlns:p14="http://schemas.microsoft.com/office/powerpoint/2010/main" val="384687384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dirty="0" smtClean="0"/>
              <a:t>The label on a 16.9 ounce bottle of sports drink indicates that one serving of 8 ounces contains 50 calories.</a:t>
            </a:r>
          </a:p>
          <a:p>
            <a:pPr marL="0" indent="0">
              <a:buNone/>
            </a:pPr>
            <a:endParaRPr lang="en-US" sz="2800" dirty="0"/>
          </a:p>
          <a:p>
            <a:pPr marL="0" indent="0">
              <a:buNone/>
            </a:pPr>
            <a:r>
              <a:rPr lang="en-US" sz="2800" dirty="0" smtClean="0"/>
              <a:t>The label also says that the full bottle contains 120 calories. How can you explain the discrepancy (if there is a discrepancy)?</a:t>
            </a:r>
            <a:endParaRPr lang="en-US" sz="24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Areas of Concern</a:t>
            </a:r>
          </a:p>
        </p:txBody>
      </p:sp>
      <p:sp>
        <p:nvSpPr>
          <p:cNvPr id="51" name="TextBox 50"/>
          <p:cNvSpPr txBox="1"/>
          <p:nvPr/>
        </p:nvSpPr>
        <p:spPr>
          <a:xfrm>
            <a:off x="152400" y="5715000"/>
            <a:ext cx="5567550"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N.Q Calories in a sports drink</a:t>
            </a:r>
            <a:endParaRPr lang="en-US" sz="1400" dirty="0"/>
          </a:p>
        </p:txBody>
      </p:sp>
    </p:spTree>
    <p:extLst>
      <p:ext uri="{BB962C8B-B14F-4D97-AF65-F5344CB8AC3E}">
        <p14:creationId xmlns:p14="http://schemas.microsoft.com/office/powerpoint/2010/main" val="414583492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dirty="0" smtClean="0"/>
              <a:t>The label on a 16.9 ounce bottle of sports drink indicates that one serving of 8 ounces contains 50 calories.</a:t>
            </a:r>
          </a:p>
          <a:p>
            <a:pPr marL="0" indent="0">
              <a:buNone/>
            </a:pPr>
            <a:endParaRPr lang="en-US" sz="2400" dirty="0"/>
          </a:p>
          <a:p>
            <a:pPr marL="0" indent="0">
              <a:buNone/>
            </a:pPr>
            <a:r>
              <a:rPr lang="en-US" sz="2400" dirty="0" smtClean="0"/>
              <a:t>The label also says that the full bottle contains 120 calories. How can you explain the discrepancy (if there is a discrepancy)?</a:t>
            </a:r>
          </a:p>
          <a:p>
            <a:pPr marL="0" indent="0">
              <a:buNone/>
            </a:pPr>
            <a:endParaRPr lang="en-US" sz="2400" dirty="0"/>
          </a:p>
          <a:p>
            <a:pPr marL="0" indent="0">
              <a:buNone/>
            </a:pPr>
            <a:r>
              <a:rPr lang="en-US" sz="2800" dirty="0" smtClean="0"/>
              <a:t>50 calories per 8 ounces -&gt; 6.25 calories per ounce</a:t>
            </a:r>
          </a:p>
          <a:p>
            <a:pPr marL="0" indent="0">
              <a:buNone/>
            </a:pPr>
            <a:r>
              <a:rPr lang="en-US" sz="2800" dirty="0" smtClean="0"/>
              <a:t>(16.9 ounces)(6.25 calories per ounce) = 105.625</a:t>
            </a:r>
            <a:endParaRPr lang="en-US" sz="24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Areas of Concern</a:t>
            </a:r>
          </a:p>
        </p:txBody>
      </p:sp>
      <p:sp>
        <p:nvSpPr>
          <p:cNvPr id="51" name="TextBox 50"/>
          <p:cNvSpPr txBox="1"/>
          <p:nvPr/>
        </p:nvSpPr>
        <p:spPr>
          <a:xfrm>
            <a:off x="152400" y="5715000"/>
            <a:ext cx="5567550"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N.Q Calories in a sports drink</a:t>
            </a:r>
            <a:endParaRPr lang="en-US" sz="1400" dirty="0"/>
          </a:p>
        </p:txBody>
      </p:sp>
    </p:spTree>
    <p:extLst>
      <p:ext uri="{BB962C8B-B14F-4D97-AF65-F5344CB8AC3E}">
        <p14:creationId xmlns:p14="http://schemas.microsoft.com/office/powerpoint/2010/main" val="278068929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dirty="0" smtClean="0"/>
              <a:t>The label on a 16.9 ounce bottle of sports drink indicates that one serving of 8 ounces contains 50 calories.</a:t>
            </a:r>
          </a:p>
          <a:p>
            <a:pPr marL="0" indent="0">
              <a:buNone/>
            </a:pPr>
            <a:endParaRPr lang="en-US" sz="2400" dirty="0"/>
          </a:p>
          <a:p>
            <a:pPr marL="0" indent="0">
              <a:buNone/>
            </a:pPr>
            <a:r>
              <a:rPr lang="en-US" sz="2400" dirty="0" smtClean="0"/>
              <a:t>The label also says that the full bottle contains 120 calories. How can you explain the discrepancy (if there is a discrepancy)?</a:t>
            </a:r>
          </a:p>
          <a:p>
            <a:pPr marL="0" indent="0">
              <a:buNone/>
            </a:pPr>
            <a:endParaRPr lang="en-US" sz="2400" dirty="0"/>
          </a:p>
          <a:p>
            <a:pPr marL="0" indent="0">
              <a:buNone/>
            </a:pPr>
            <a:r>
              <a:rPr lang="en-US" sz="2400" dirty="0" smtClean="0"/>
              <a:t>50 calories per 8 ounces → 6.25 calories per ounce</a:t>
            </a:r>
          </a:p>
          <a:p>
            <a:pPr marL="0" indent="0">
              <a:buNone/>
            </a:pPr>
            <a:r>
              <a:rPr lang="en-US" sz="2400" dirty="0" smtClean="0"/>
              <a:t>(16.9 ounces)(6.25 calories per ounce) = 105.625</a:t>
            </a:r>
          </a:p>
          <a:p>
            <a:pPr marL="0" indent="0">
              <a:buNone/>
            </a:pPr>
            <a:endParaRPr lang="en-US" sz="2400" dirty="0"/>
          </a:p>
          <a:p>
            <a:pPr marL="0" indent="0">
              <a:buNone/>
            </a:pPr>
            <a:r>
              <a:rPr lang="en-US" sz="2400" dirty="0" smtClean="0"/>
              <a:t>120 calories per 16.9 ounces </a:t>
            </a:r>
            <a:r>
              <a:rPr lang="en-US" sz="2400" dirty="0"/>
              <a:t>→</a:t>
            </a:r>
            <a:r>
              <a:rPr lang="en-US" sz="2400" dirty="0" smtClean="0"/>
              <a:t> 7.1 calories per ounce</a:t>
            </a:r>
            <a:endParaRPr lang="en-US" sz="24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Areas of Concern</a:t>
            </a:r>
          </a:p>
        </p:txBody>
      </p:sp>
      <p:sp>
        <p:nvSpPr>
          <p:cNvPr id="51" name="TextBox 50"/>
          <p:cNvSpPr txBox="1"/>
          <p:nvPr/>
        </p:nvSpPr>
        <p:spPr>
          <a:xfrm>
            <a:off x="152400" y="5715000"/>
            <a:ext cx="5567550"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N.Q Calories in a sports drink</a:t>
            </a:r>
            <a:endParaRPr lang="en-US" sz="1400" dirty="0"/>
          </a:p>
        </p:txBody>
      </p:sp>
    </p:spTree>
    <p:extLst>
      <p:ext uri="{BB962C8B-B14F-4D97-AF65-F5344CB8AC3E}">
        <p14:creationId xmlns:p14="http://schemas.microsoft.com/office/powerpoint/2010/main" val="2834703402"/>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dirty="0" smtClean="0"/>
              <a:t>You are considering driving an ice cream van during the summer vacation.  You make a few inquiries and find that the van costs $600 per week to rent. Each ice cream cone costs 50 cents to make and sells for $1.50. If you drive an average of 180 miles per week, how many ice cream cones would you have to sell just to cover operating expenses? (What expenses do you need to consider?)</a:t>
            </a:r>
            <a:endParaRPr lang="en-US" sz="2400" dirty="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Areas of Concern</a:t>
            </a:r>
          </a:p>
        </p:txBody>
      </p:sp>
      <p:sp>
        <p:nvSpPr>
          <p:cNvPr id="12" name="TextBox 11"/>
          <p:cNvSpPr txBox="1"/>
          <p:nvPr/>
        </p:nvSpPr>
        <p:spPr>
          <a:xfrm>
            <a:off x="152400" y="5715000"/>
            <a:ext cx="4778359"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N.Q Ice Cream Van</a:t>
            </a:r>
            <a:endParaRPr lang="en-US" sz="1400" dirty="0"/>
          </a:p>
        </p:txBody>
      </p:sp>
    </p:spTree>
    <p:extLst>
      <p:ext uri="{BB962C8B-B14F-4D97-AF65-F5344CB8AC3E}">
        <p14:creationId xmlns:p14="http://schemas.microsoft.com/office/powerpoint/2010/main" val="151282671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dirty="0" smtClean="0"/>
              <a:t>You are considering driving an ice cream van during the summer vacation.  You make a few inquiries and find that the van costs $600 per week to rent. Each ice cream cone costs 50 cents to make and sells for $1.50. If you drive an average of 180 miles per week, how many ice cream cones would you have to sell just to cover operating expenses? (What expenses do you need to consider?)</a:t>
            </a:r>
            <a:endParaRPr lang="en-US" sz="2400" dirty="0"/>
          </a:p>
          <a:p>
            <a:pPr marL="0" indent="0">
              <a:buNone/>
            </a:pPr>
            <a:endParaRPr lang="en-US" sz="2400" dirty="0" smtClean="0"/>
          </a:p>
          <a:p>
            <a:pPr marL="0" indent="0">
              <a:buNone/>
            </a:pPr>
            <a:r>
              <a:rPr lang="en-US" sz="2400" dirty="0" smtClean="0"/>
              <a:t>Each ice cream cone has a profit of $1.00.</a:t>
            </a:r>
            <a:endParaRPr lang="en-US" sz="2400" dirty="0"/>
          </a:p>
          <a:p>
            <a:pPr marL="0" indent="0">
              <a:buNone/>
            </a:pPr>
            <a:endParaRPr lang="en-US" sz="2400" dirty="0" smtClean="0"/>
          </a:p>
          <a:p>
            <a:pPr marL="0" indent="0">
              <a:buNone/>
            </a:pPr>
            <a:endParaRPr lang="en-US" sz="2400" dirty="0"/>
          </a:p>
          <a:p>
            <a:pPr marL="0" indent="0">
              <a:buNone/>
            </a:pP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Areas of Concern</a:t>
            </a:r>
          </a:p>
        </p:txBody>
      </p:sp>
      <p:sp>
        <p:nvSpPr>
          <p:cNvPr id="12" name="TextBox 11"/>
          <p:cNvSpPr txBox="1"/>
          <p:nvPr/>
        </p:nvSpPr>
        <p:spPr>
          <a:xfrm>
            <a:off x="152400" y="5715000"/>
            <a:ext cx="4778359"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N.Q Ice Cream Van</a:t>
            </a:r>
            <a:endParaRPr lang="en-US" sz="1400" dirty="0"/>
          </a:p>
        </p:txBody>
      </p:sp>
    </p:spTree>
    <p:extLst>
      <p:ext uri="{BB962C8B-B14F-4D97-AF65-F5344CB8AC3E}">
        <p14:creationId xmlns:p14="http://schemas.microsoft.com/office/powerpoint/2010/main" val="349770560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914400" y="228600"/>
            <a:ext cx="7162800" cy="762000"/>
          </a:xfrm>
          <a:solidFill>
            <a:schemeClr val="bg2">
              <a:lumMod val="75000"/>
            </a:schemeClr>
          </a:solidFill>
          <a:scene3d>
            <a:camera prst="orthographicFront"/>
            <a:lightRig rig="threePt" dir="t"/>
          </a:scene3d>
          <a:sp3d>
            <a:bevelT w="165100" prst="coolSlant"/>
          </a:sp3d>
        </p:spPr>
        <p:txBody>
          <a:bodyPr/>
          <a:lstStyle/>
          <a:p>
            <a:r>
              <a:rPr lang="en-US" sz="3600" dirty="0" smtClean="0">
                <a:latin typeface="Arial Narrow" pitchFamily="34" charset="0"/>
              </a:rPr>
              <a:t>2013 </a:t>
            </a:r>
            <a:r>
              <a:rPr lang="en-US" sz="3600" dirty="0" smtClean="0">
                <a:latin typeface="Arial Narrow" pitchFamily="34" charset="0"/>
              </a:rPr>
              <a:t>CA </a:t>
            </a:r>
            <a:r>
              <a:rPr lang="en-US" sz="3600" dirty="0" smtClean="0">
                <a:latin typeface="Arial Narrow" pitchFamily="34" charset="0"/>
              </a:rPr>
              <a:t>Resource Revision Team</a:t>
            </a:r>
            <a:endParaRPr lang="en-US" sz="3600" dirty="0">
              <a:latin typeface="Arial Narrow" pitchFamily="34" charset="0"/>
            </a:endParaRPr>
          </a:p>
        </p:txBody>
      </p:sp>
      <p:pic>
        <p:nvPicPr>
          <p:cNvPr id="1026" name="Picture 2" descr="https://lh5.googleusercontent.com/-zS5MdCSzwME/Ua-aSbcoTlI/AAAAAAAAACE/CV9KEE2TKsA/w1071-h598-no/image%252810%252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295400"/>
            <a:ext cx="7872477" cy="4419600"/>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1792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dirty="0" smtClean="0"/>
              <a:t>You are considering driving an ice cream van during the summer vacation.  You make a few inquiries and find that the van costs $600 per week to rent. Each ice cream cone costs 50 cents to make and sells for $1.50. If you drive an average of 180 miles per week, how many ice cream cones would you have to sell just to cover operating expenses? (What expenses do you need to consider?)</a:t>
            </a:r>
            <a:endParaRPr lang="en-US" sz="2400" dirty="0"/>
          </a:p>
          <a:p>
            <a:pPr marL="0" indent="0">
              <a:buNone/>
            </a:pPr>
            <a:endParaRPr lang="en-US" sz="2400" dirty="0" smtClean="0"/>
          </a:p>
          <a:p>
            <a:pPr marL="0" indent="0">
              <a:buNone/>
            </a:pPr>
            <a:r>
              <a:rPr lang="en-US" sz="2400" dirty="0" smtClean="0"/>
              <a:t>Each ice cream cone has a profit of $1.00. For van rental alone, 600 ice cream cones have to sold per week.</a:t>
            </a:r>
            <a:endParaRPr lang="en-US" sz="2400" dirty="0"/>
          </a:p>
          <a:p>
            <a:pPr marL="0" indent="0">
              <a:buNone/>
            </a:pPr>
            <a:endParaRPr lang="en-US" sz="2400" dirty="0" smtClean="0"/>
          </a:p>
          <a:p>
            <a:pPr marL="0" indent="0">
              <a:buNone/>
            </a:pPr>
            <a:endParaRPr lang="en-US" sz="2400" dirty="0"/>
          </a:p>
          <a:p>
            <a:pPr marL="0" indent="0">
              <a:buNone/>
            </a:pP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Areas of Concern</a:t>
            </a:r>
          </a:p>
        </p:txBody>
      </p:sp>
      <p:sp>
        <p:nvSpPr>
          <p:cNvPr id="12" name="TextBox 11"/>
          <p:cNvSpPr txBox="1"/>
          <p:nvPr/>
        </p:nvSpPr>
        <p:spPr>
          <a:xfrm>
            <a:off x="152400" y="5715000"/>
            <a:ext cx="4778359"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N.Q Ice Cream Van</a:t>
            </a:r>
            <a:endParaRPr lang="en-US" sz="1400" dirty="0"/>
          </a:p>
        </p:txBody>
      </p:sp>
    </p:spTree>
    <p:extLst>
      <p:ext uri="{BB962C8B-B14F-4D97-AF65-F5344CB8AC3E}">
        <p14:creationId xmlns:p14="http://schemas.microsoft.com/office/powerpoint/2010/main" val="20450641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143000"/>
            <a:ext cx="8686800" cy="4648200"/>
          </a:xfrm>
        </p:spPr>
        <p:txBody>
          <a:bodyPr/>
          <a:lstStyle/>
          <a:p>
            <a:pPr marL="0" indent="0">
              <a:buNone/>
            </a:pPr>
            <a:endParaRPr lang="en-US" sz="2400" dirty="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Areas of Concern</a:t>
            </a:r>
          </a:p>
        </p:txBody>
      </p:sp>
      <p:sp>
        <p:nvSpPr>
          <p:cNvPr id="12" name="TextBox 11"/>
          <p:cNvSpPr txBox="1"/>
          <p:nvPr/>
        </p:nvSpPr>
        <p:spPr>
          <a:xfrm>
            <a:off x="152400" y="5715000"/>
            <a:ext cx="4762842"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N.Q Ice Cream Van</a:t>
            </a:r>
          </a:p>
        </p:txBody>
      </p:sp>
      <p:sp>
        <p:nvSpPr>
          <p:cNvPr id="9" name="Rectangle 8"/>
          <p:cNvSpPr/>
          <p:nvPr/>
        </p:nvSpPr>
        <p:spPr>
          <a:xfrm>
            <a:off x="609600" y="5253335"/>
            <a:ext cx="7772400" cy="461665"/>
          </a:xfrm>
          <a:prstGeom prst="rect">
            <a:avLst/>
          </a:prstGeom>
        </p:spPr>
        <p:txBody>
          <a:bodyPr wrap="square">
            <a:spAutoFit/>
          </a:bodyPr>
          <a:lstStyle/>
          <a:p>
            <a:pPr lvl="1"/>
            <a:r>
              <a:rPr lang="en-US" sz="2400" dirty="0">
                <a:latin typeface="Arial Narrow" pitchFamily="34" charset="0"/>
              </a:rPr>
              <a:t>Illustrative Mathematics - </a:t>
            </a:r>
            <a:r>
              <a:rPr lang="en-US" sz="2400" dirty="0">
                <a:latin typeface="Arial Narrow" pitchFamily="34" charset="0"/>
                <a:hlinkClick r:id="rId4"/>
              </a:rPr>
              <a:t>http://www.illustrativemathematics.org/</a:t>
            </a:r>
            <a:endParaRPr lang="en-US" sz="2400" dirty="0">
              <a:latin typeface="Arial Narrow" pitchFamily="34" charset="0"/>
            </a:endParaRPr>
          </a:p>
        </p:txBody>
      </p:sp>
      <p:sp>
        <p:nvSpPr>
          <p:cNvPr id="2" name="Rectangle 1"/>
          <p:cNvSpPr/>
          <p:nvPr/>
        </p:nvSpPr>
        <p:spPr>
          <a:xfrm>
            <a:off x="762000" y="1443841"/>
            <a:ext cx="7467600" cy="4247317"/>
          </a:xfrm>
          <a:prstGeom prst="rect">
            <a:avLst/>
          </a:prstGeom>
        </p:spPr>
        <p:txBody>
          <a:bodyPr wrap="square">
            <a:spAutoFit/>
          </a:bodyPr>
          <a:lstStyle/>
          <a:p>
            <a:pPr marL="0" indent="0">
              <a:buNone/>
            </a:pPr>
            <a:r>
              <a:rPr lang="en-US" dirty="0"/>
              <a:t>You are considering driving an ice cream van during the summer vacation.  You make a few inquiries and find that the van costs $600 per week to rent. Each ice cream cone costs 50 cents to make and sells for $1.50. If you drive an average of 180 miles per week, how many ice cream cones would you have to sell just to cover operating expenses? (What expenses do you need to consider?)</a:t>
            </a:r>
          </a:p>
          <a:p>
            <a:pPr marL="0" indent="0">
              <a:buNone/>
            </a:pPr>
            <a:endParaRPr lang="en-US" dirty="0"/>
          </a:p>
          <a:p>
            <a:pPr marL="0" indent="0">
              <a:buNone/>
            </a:pPr>
            <a:r>
              <a:rPr lang="en-US" dirty="0"/>
              <a:t>Each ice cream cone has a profit of $1.00. For van rental alone, 600 ice cream cones have to sold per week</a:t>
            </a:r>
            <a:r>
              <a:rPr lang="en-US" dirty="0" smtClean="0"/>
              <a:t>.</a:t>
            </a:r>
          </a:p>
          <a:p>
            <a:pPr marL="0" indent="0">
              <a:buNone/>
            </a:pPr>
            <a:endParaRPr lang="en-US" dirty="0"/>
          </a:p>
          <a:p>
            <a:pPr marL="0" indent="0">
              <a:buNone/>
            </a:pPr>
            <a:r>
              <a:rPr lang="en-US" dirty="0" smtClean="0"/>
              <a:t>Figuring that a van may get about 20 miles per gallon, each week you would use 9 gallons, for an expense of $31.05 ($3.45 per gallon). Resulting in additional 32 ice cream cones needing to be sold.</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3282217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304800" y="1066801"/>
            <a:ext cx="8686800" cy="4800599"/>
          </a:xfrm>
        </p:spPr>
        <p:txBody>
          <a:bodyPr/>
          <a:lstStyle/>
          <a:p>
            <a:pPr marL="0" indent="0">
              <a:buNone/>
            </a:pPr>
            <a:r>
              <a:rPr lang="en-US" sz="2400" b="1" dirty="0"/>
              <a:t>July 22, 2013</a:t>
            </a:r>
            <a:r>
              <a:rPr lang="en-US" sz="2400" dirty="0"/>
              <a:t> – State School Superintendent Dr. John Barge and Gov. Nathan Deal announced today that Georgia is withdrawing from the Partnership for Assessment of Readiness for College and Careers (PARCC) test development consortium</a:t>
            </a:r>
            <a:r>
              <a:rPr lang="en-US" sz="2400" dirty="0" smtClean="0"/>
              <a:t>.</a:t>
            </a:r>
          </a:p>
          <a:p>
            <a:pPr marL="0" indent="0">
              <a:buNone/>
            </a:pPr>
            <a:r>
              <a:rPr lang="en-US" sz="2400" dirty="0" smtClean="0"/>
              <a:t> Instead</a:t>
            </a:r>
            <a:r>
              <a:rPr lang="en-US" sz="2400" dirty="0"/>
              <a:t>, the Georgia Department of Education (</a:t>
            </a:r>
            <a:r>
              <a:rPr lang="en-US" sz="2400" dirty="0" err="1"/>
              <a:t>GaDOE</a:t>
            </a:r>
            <a:r>
              <a:rPr lang="en-US" sz="2400" dirty="0"/>
              <a:t>) will work with educators across the state to create standardized tests aligned to Georgia’s current academic standards in mathematics and English language arts for elementary, middle and high school students. Additionally, Georgia will seek opportunities to collaborate with other states. </a:t>
            </a:r>
          </a:p>
          <a:p>
            <a:pPr marL="0" indent="0">
              <a:buNone/>
            </a:pPr>
            <a:r>
              <a:rPr lang="en-US" sz="2400" dirty="0"/>
              <a:t> </a:t>
            </a:r>
          </a:p>
          <a:p>
            <a:pPr marL="0" indent="0">
              <a:buNone/>
            </a:pPr>
            <a:r>
              <a:rPr lang="en-US" sz="2000" dirty="0" smtClean="0"/>
              <a:t>The press release in its entirety can be found at: </a:t>
            </a:r>
            <a:r>
              <a:rPr lang="en-US" sz="2000" dirty="0">
                <a:hlinkClick r:id="rId3"/>
              </a:rPr>
              <a:t>http://www.gadoe.org/External-Affairs-and-Policy/communications/Pages/PressReleaseDetails.aspx?PressView=default&amp;pid=123</a:t>
            </a:r>
            <a:r>
              <a:rPr lang="en-US" sz="2000" dirty="0"/>
              <a:t>  </a:t>
            </a:r>
          </a:p>
          <a:p>
            <a:pPr marL="0" indent="0">
              <a:buNone/>
            </a:pPr>
            <a:r>
              <a:rPr lang="en-US" sz="2000" dirty="0" smtClean="0"/>
              <a:t>  </a:t>
            </a:r>
            <a:endParaRPr lang="en-US" sz="2400" dirty="0"/>
          </a:p>
          <a:p>
            <a:pPr marL="0" indent="0">
              <a:buNone/>
            </a:pPr>
            <a:r>
              <a:rPr lang="en-US" sz="2400" dirty="0"/>
              <a:t> </a:t>
            </a:r>
          </a:p>
          <a:p>
            <a:pPr marL="0" indent="0">
              <a:buNone/>
            </a:pPr>
            <a:r>
              <a:rPr lang="en-US" sz="2400" dirty="0"/>
              <a:t> </a:t>
            </a:r>
          </a:p>
          <a:p>
            <a:pPr marL="0" indent="0">
              <a:buNone/>
            </a:pPr>
            <a:r>
              <a:rPr lang="en-US" sz="2400" dirty="0"/>
              <a:t> </a:t>
            </a:r>
          </a:p>
          <a:p>
            <a:pPr marL="0" indent="0">
              <a:buNone/>
            </a:pPr>
            <a:r>
              <a:rPr lang="en-US" sz="2400" dirty="0"/>
              <a:t> </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29841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152400" y="1036637"/>
            <a:ext cx="8763000" cy="5211763"/>
          </a:xfrm>
        </p:spPr>
        <p:txBody>
          <a:bodyPr/>
          <a:lstStyle/>
          <a:p>
            <a:pPr marL="0" indent="0">
              <a:buNone/>
            </a:pPr>
            <a:r>
              <a:rPr lang="en-US" sz="2400" dirty="0"/>
              <a:t> </a:t>
            </a:r>
            <a:r>
              <a:rPr lang="en-US" sz="2400" dirty="0" smtClean="0"/>
              <a:t>As </a:t>
            </a:r>
            <a:r>
              <a:rPr lang="en-US" sz="2400" dirty="0" err="1"/>
              <a:t>GaDOE</a:t>
            </a:r>
            <a:r>
              <a:rPr lang="en-US" sz="2400" dirty="0"/>
              <a:t> begins to build new assessments, please note that our Georgia assessments:</a:t>
            </a:r>
          </a:p>
          <a:p>
            <a:pPr marL="0" lvl="0" indent="0">
              <a:buNone/>
            </a:pPr>
            <a:r>
              <a:rPr lang="en-US" sz="2400" dirty="0"/>
              <a:t>will be aligned to the math and English language arts state standards;</a:t>
            </a:r>
          </a:p>
          <a:p>
            <a:pPr marL="0" lvl="0" indent="0">
              <a:buNone/>
            </a:pPr>
            <a:r>
              <a:rPr lang="en-US" sz="2400" dirty="0"/>
              <a:t>will be high-quality and rigorous;</a:t>
            </a:r>
          </a:p>
          <a:p>
            <a:pPr marL="0" lvl="0" indent="0">
              <a:buNone/>
            </a:pPr>
            <a:r>
              <a:rPr lang="en-US" sz="2400" dirty="0"/>
              <a:t>will be developed for students in grades 3 through 8 and high school;</a:t>
            </a:r>
          </a:p>
          <a:p>
            <a:pPr marL="0" lvl="0" indent="0">
              <a:buNone/>
            </a:pPr>
            <a:r>
              <a:rPr lang="en-US" sz="2400" dirty="0"/>
              <a:t>will be reviewed by Georgia teachers;</a:t>
            </a:r>
          </a:p>
          <a:p>
            <a:pPr marL="0" lvl="0" indent="0">
              <a:buNone/>
            </a:pPr>
            <a:r>
              <a:rPr lang="en-US" sz="2400" dirty="0"/>
              <a:t>will require less time to administer than the PARCC assessments;</a:t>
            </a:r>
          </a:p>
          <a:p>
            <a:pPr marL="0" lvl="0" indent="0">
              <a:buNone/>
            </a:pPr>
            <a:r>
              <a:rPr lang="en-US" sz="2400" dirty="0"/>
              <a:t>will be offered in both computer- and paper-based formats; and</a:t>
            </a:r>
          </a:p>
          <a:p>
            <a:pPr marL="0" lvl="0" indent="0">
              <a:buNone/>
            </a:pPr>
            <a:r>
              <a:rPr lang="en-US" sz="2400" dirty="0"/>
              <a:t>will include a variety of item types, such as performance-based and multiple-choice items.</a:t>
            </a:r>
          </a:p>
          <a:p>
            <a:pPr marL="0" indent="0">
              <a:buNone/>
            </a:pPr>
            <a:r>
              <a:rPr lang="en-US" sz="2000" dirty="0" smtClean="0"/>
              <a:t>The </a:t>
            </a:r>
            <a:r>
              <a:rPr lang="en-US" sz="2000" dirty="0"/>
              <a:t>press release in </a:t>
            </a:r>
            <a:r>
              <a:rPr lang="en-US" sz="2000" dirty="0" smtClean="0"/>
              <a:t>its </a:t>
            </a:r>
            <a:r>
              <a:rPr lang="en-US" sz="2000" dirty="0"/>
              <a:t>entirety can be found at: </a:t>
            </a:r>
            <a:r>
              <a:rPr lang="en-US" sz="2000" dirty="0">
                <a:hlinkClick r:id="rId4"/>
              </a:rPr>
              <a:t>http://www.gadoe.org/External-Affairs-and-Policy/communications/Pages/PressReleaseDetails.aspx?PressView=default&amp;pid=123</a:t>
            </a:r>
            <a:r>
              <a:rPr lang="en-US" sz="2000" dirty="0"/>
              <a:t> </a:t>
            </a:r>
          </a:p>
        </p:txBody>
      </p:sp>
    </p:spTree>
    <p:extLst>
      <p:ext uri="{BB962C8B-B14F-4D97-AF65-F5344CB8AC3E}">
        <p14:creationId xmlns:p14="http://schemas.microsoft.com/office/powerpoint/2010/main" val="31969229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304800" y="1143000"/>
            <a:ext cx="8686800" cy="4983163"/>
          </a:xfrm>
        </p:spPr>
        <p:txBody>
          <a:bodyPr/>
          <a:lstStyle/>
          <a:p>
            <a:pPr marL="0" indent="0">
              <a:buNone/>
            </a:pPr>
            <a:r>
              <a:rPr lang="en-US" sz="2800" dirty="0" smtClean="0"/>
              <a:t>We will continue to work with Georgia educators, as we have in the past, to reconfigure and/or redevelop our state assessments to reflect the instructional focus and expectations inherent in our rigorous state standards in language arts and math.  </a:t>
            </a:r>
          </a:p>
          <a:p>
            <a:pPr marL="0" indent="0">
              <a:buNone/>
            </a:pPr>
            <a:r>
              <a:rPr lang="en-US" sz="2800" dirty="0" smtClean="0"/>
              <a:t>This is </a:t>
            </a:r>
            <a:r>
              <a:rPr lang="en-US" sz="2800" b="1" u="sng" dirty="0" smtClean="0"/>
              <a:t>not </a:t>
            </a:r>
            <a:r>
              <a:rPr lang="en-US" sz="2800" dirty="0" smtClean="0"/>
              <a:t>a suspension of the implementation of the CCGPS in language arts and math.</a:t>
            </a:r>
          </a:p>
          <a:p>
            <a:pPr marL="0" indent="0">
              <a:buNone/>
            </a:pPr>
            <a:endParaRPr lang="en-US" sz="2400" i="1" dirty="0" smtClean="0"/>
          </a:p>
          <a:p>
            <a:pPr marL="0" indent="0">
              <a:buNone/>
            </a:pPr>
            <a:r>
              <a:rPr lang="en-US" sz="2400" i="1" dirty="0" smtClean="0"/>
              <a:t>~ Dr. John Barge</a:t>
            </a:r>
          </a:p>
          <a:p>
            <a:pPr marL="0" indent="0">
              <a:buNone/>
            </a:pPr>
            <a:r>
              <a:rPr lang="en-US" sz="2400" i="1" dirty="0" smtClean="0"/>
              <a:t>(excerpt from a letter </a:t>
            </a:r>
            <a:r>
              <a:rPr lang="en-US" sz="2400" i="1" dirty="0"/>
              <a:t>to state Superintendents </a:t>
            </a:r>
            <a:r>
              <a:rPr lang="en-US" sz="2400" i="1" dirty="0" smtClean="0"/>
              <a:t>from Dr. Barge)</a:t>
            </a:r>
            <a:endParaRPr lang="en-US" sz="2400" i="1"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16143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715000"/>
          </a:xfrm>
        </p:spPr>
        <p:txBody>
          <a:bodyPr/>
          <a:lstStyle/>
          <a:p>
            <a:pPr algn="l">
              <a:buFont typeface="Arial" pitchFamily="34" charset="0"/>
              <a:buChar char="•"/>
            </a:pPr>
            <a:r>
              <a:rPr lang="en-US" sz="2400" dirty="0" smtClean="0">
                <a:solidFill>
                  <a:schemeClr val="tx1"/>
                </a:solidFill>
              </a:rPr>
              <a:t> </a:t>
            </a:r>
            <a:r>
              <a:rPr lang="en-US" sz="2400" dirty="0" err="1" smtClean="0">
                <a:solidFill>
                  <a:schemeClr val="tx1"/>
                </a:solidFill>
                <a:latin typeface="Arial Narrow" pitchFamily="34" charset="0"/>
              </a:rPr>
              <a:t>GaDOE</a:t>
            </a:r>
            <a:r>
              <a:rPr lang="en-US" sz="2400" dirty="0" smtClean="0">
                <a:solidFill>
                  <a:schemeClr val="tx1"/>
                </a:solidFill>
                <a:latin typeface="Arial Narrow" pitchFamily="34" charset="0"/>
              </a:rPr>
              <a:t> Resources</a:t>
            </a:r>
          </a:p>
          <a:p>
            <a:pPr lvl="1" algn="l">
              <a:buFont typeface="Wingdings" pitchFamily="2" charset="2"/>
              <a:buChar char="Ø"/>
            </a:pPr>
            <a:r>
              <a:rPr lang="en-US" sz="2000" dirty="0" smtClean="0">
                <a:solidFill>
                  <a:schemeClr val="tx1"/>
                </a:solidFill>
                <a:latin typeface="Arial Narrow" pitchFamily="34" charset="0"/>
              </a:rPr>
              <a:t> Fall 2011 CCGPS Standards for Mathematical Practices Webinars </a:t>
            </a:r>
            <a:r>
              <a:rPr lang="en-US" sz="2000" dirty="0">
                <a:solidFill>
                  <a:schemeClr val="tx1"/>
                </a:solidFill>
                <a:latin typeface="Arial Narrow" pitchFamily="34" charset="0"/>
              </a:rPr>
              <a:t>- </a:t>
            </a:r>
            <a:r>
              <a:rPr lang="en-US" sz="2000" dirty="0">
                <a:solidFill>
                  <a:schemeClr val="tx1"/>
                </a:solidFill>
                <a:latin typeface="Arial Narrow" pitchFamily="34" charset="0"/>
                <a:hlinkClick r:id="rId3"/>
              </a:rPr>
              <a:t>https://</a:t>
            </a:r>
            <a:r>
              <a:rPr lang="en-US" sz="2000" dirty="0" smtClean="0">
                <a:solidFill>
                  <a:schemeClr val="tx1"/>
                </a:solidFill>
                <a:latin typeface="Arial Narrow" pitchFamily="34" charset="0"/>
                <a:hlinkClick r:id="rId3"/>
              </a:rPr>
              <a:t>www.georgiastandards.org/Common-Core/Pages/Math-PL-Sessions.aspx</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 Spring 2012 CCGPS Mathematics Professional Learning Sessions </a:t>
            </a:r>
            <a:r>
              <a:rPr lang="en-US" sz="2000" dirty="0">
                <a:solidFill>
                  <a:schemeClr val="tx1"/>
                </a:solidFill>
                <a:latin typeface="Arial Narrow" pitchFamily="34" charset="0"/>
              </a:rPr>
              <a:t>on GPB - </a:t>
            </a:r>
            <a:r>
              <a:rPr lang="en-US" sz="2000" dirty="0">
                <a:solidFill>
                  <a:schemeClr val="tx1"/>
                </a:solidFill>
                <a:latin typeface="Arial Narrow" pitchFamily="34" charset="0"/>
                <a:hlinkClick r:id="rId3"/>
              </a:rPr>
              <a:t>https://</a:t>
            </a:r>
            <a:r>
              <a:rPr lang="en-US" sz="2000" dirty="0" smtClean="0">
                <a:solidFill>
                  <a:schemeClr val="tx1"/>
                </a:solidFill>
                <a:latin typeface="Arial Narrow" pitchFamily="34" charset="0"/>
                <a:hlinkClick r:id="rId3"/>
              </a:rPr>
              <a:t>www.georgiastandards.org/Common-Core/Pages/Math-PL-Sessions.aspx</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2012 – 2013 CCGPS Mathematics Unit-by-Unit </a:t>
            </a:r>
            <a:r>
              <a:rPr lang="en-US" sz="2000" dirty="0">
                <a:solidFill>
                  <a:schemeClr val="tx1"/>
                </a:solidFill>
                <a:latin typeface="Arial Narrow" pitchFamily="34" charset="0"/>
              </a:rPr>
              <a:t>Webinar Series - </a:t>
            </a:r>
            <a:r>
              <a:rPr lang="en-US" sz="2000" dirty="0">
                <a:solidFill>
                  <a:schemeClr val="tx1"/>
                </a:solidFill>
                <a:latin typeface="Arial Narrow" pitchFamily="34" charset="0"/>
                <a:hlinkClick r:id="rId3"/>
              </a:rPr>
              <a:t>https://</a:t>
            </a:r>
            <a:r>
              <a:rPr lang="en-US" sz="2000" dirty="0" smtClean="0">
                <a:solidFill>
                  <a:schemeClr val="tx1"/>
                </a:solidFill>
                <a:latin typeface="Arial Narrow" pitchFamily="34" charset="0"/>
                <a:hlinkClick r:id="rId3"/>
              </a:rPr>
              <a:t>www.georgiastandards.org/Common-Core/Pages/Math-PL-Sessions.aspx</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Georgia Mathematics Teacher Forums - </a:t>
            </a:r>
            <a:r>
              <a:rPr lang="en-US" sz="2000" dirty="0">
                <a:latin typeface="Arial Narrow" pitchFamily="34" charset="0"/>
                <a:hlinkClick r:id="rId4"/>
              </a:rPr>
              <a:t>http://</a:t>
            </a:r>
            <a:r>
              <a:rPr lang="en-US" sz="2000" dirty="0" smtClean="0">
                <a:latin typeface="Arial Narrow" pitchFamily="34" charset="0"/>
                <a:hlinkClick r:id="rId4"/>
              </a:rPr>
              <a:t>ccgpsmathematics9-10.wikispaces.com</a:t>
            </a:r>
            <a:r>
              <a:rPr lang="en-US" sz="2000" dirty="0">
                <a:latin typeface="Arial Narrow" pitchFamily="34" charset="0"/>
                <a:hlinkClick r:id="rId4"/>
              </a:rPr>
              <a:t>/</a:t>
            </a:r>
            <a:r>
              <a:rPr lang="en-US" sz="2000" dirty="0">
                <a:latin typeface="Arial Narrow" pitchFamily="34" charset="0"/>
              </a:rPr>
              <a:t> </a:t>
            </a:r>
            <a:endParaRPr lang="en-US" sz="2000" dirty="0" smtClean="0">
              <a:latin typeface="Arial Narrow" pitchFamily="34" charset="0"/>
            </a:endParaRPr>
          </a:p>
          <a:p>
            <a:pPr lvl="1" algn="l">
              <a:buFont typeface="Wingdings" pitchFamily="2" charset="2"/>
              <a:buChar char="Ø"/>
            </a:pPr>
            <a:r>
              <a:rPr lang="en-US" sz="2000" dirty="0">
                <a:solidFill>
                  <a:schemeClr val="tx1"/>
                </a:solidFill>
                <a:latin typeface="Arial Narrow" pitchFamily="34" charset="0"/>
              </a:rPr>
              <a:t>CCGPS Mathematics Frameworks and Comprehensive Course Overviews - </a:t>
            </a:r>
            <a:r>
              <a:rPr lang="en-US" sz="2000" dirty="0">
                <a:solidFill>
                  <a:schemeClr val="tx1"/>
                </a:solidFill>
                <a:latin typeface="Arial Narrow" pitchFamily="34" charset="0"/>
                <a:hlinkClick r:id="rId5"/>
              </a:rPr>
              <a:t>https://</a:t>
            </a:r>
            <a:r>
              <a:rPr lang="en-US" sz="2000" dirty="0" smtClean="0">
                <a:solidFill>
                  <a:schemeClr val="tx1"/>
                </a:solidFill>
                <a:latin typeface="Arial Narrow" pitchFamily="34" charset="0"/>
                <a:hlinkClick r:id="rId5"/>
              </a:rPr>
              <a:t>www.georgiastandards.org/Common-Core/Pages/Math-9-12.aspx</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Mathematics Formative </a:t>
            </a:r>
            <a:r>
              <a:rPr lang="en-US" sz="2000" dirty="0">
                <a:solidFill>
                  <a:schemeClr val="tx1"/>
                </a:solidFill>
                <a:latin typeface="Arial Narrow" pitchFamily="34" charset="0"/>
              </a:rPr>
              <a:t>Assessment Lesson Videos - </a:t>
            </a:r>
            <a:r>
              <a:rPr lang="en-US" sz="2000" dirty="0">
                <a:solidFill>
                  <a:schemeClr val="tx1"/>
                </a:solidFill>
                <a:latin typeface="Arial Narrow" pitchFamily="34" charset="0"/>
                <a:hlinkClick r:id="rId6"/>
              </a:rPr>
              <a:t>https://</a:t>
            </a:r>
            <a:r>
              <a:rPr lang="en-US" sz="2000" dirty="0" smtClean="0">
                <a:solidFill>
                  <a:schemeClr val="tx1"/>
                </a:solidFill>
                <a:latin typeface="Arial Narrow" pitchFamily="34" charset="0"/>
                <a:hlinkClick r:id="rId6"/>
              </a:rPr>
              <a:t>www.georgiastandards.org/Common-Core/Pages/Mathematics-Formative-Assessment-Lessons-Videos.aspx</a:t>
            </a:r>
            <a:r>
              <a:rPr lang="en-US" sz="2000" dirty="0" smtClean="0">
                <a:solidFill>
                  <a:schemeClr val="tx1"/>
                </a:solidFill>
                <a:latin typeface="Arial Narrow" pitchFamily="34" charset="0"/>
              </a:rPr>
              <a:t> </a:t>
            </a: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21400813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7150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CCGPS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Common Core Standards - </a:t>
            </a:r>
            <a:r>
              <a:rPr lang="en-US" sz="2000" dirty="0" smtClean="0">
                <a:solidFill>
                  <a:schemeClr val="tx1"/>
                </a:solidFill>
                <a:latin typeface="Arial Narrow" pitchFamily="34" charset="0"/>
                <a:hlinkClick r:id="rId7"/>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8"/>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Phil </a:t>
            </a:r>
            <a:r>
              <a:rPr lang="en-US" sz="2000" dirty="0" err="1" smtClean="0">
                <a:solidFill>
                  <a:schemeClr val="tx1"/>
                </a:solidFill>
              </a:rPr>
              <a:t>Daro</a:t>
            </a:r>
            <a:r>
              <a:rPr lang="en-US" sz="2000" dirty="0" smtClean="0">
                <a:solidFill>
                  <a:schemeClr val="tx1"/>
                </a:solidFill>
              </a:rPr>
              <a:t> talks about the Common Core Mathematics Standards - </a:t>
            </a:r>
            <a:r>
              <a:rPr lang="en-US" sz="2000" dirty="0" smtClean="0">
                <a:solidFill>
                  <a:schemeClr val="tx1"/>
                </a:solidFill>
                <a:hlinkClick r:id="rId9"/>
              </a:rPr>
              <a:t>http://bit.ly/URwOFT</a:t>
            </a:r>
            <a:endParaRPr lang="en-US" sz="2000" dirty="0" smtClean="0">
              <a:solidFill>
                <a:schemeClr val="tx1"/>
              </a:solidFill>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a:solidFill>
                  <a:schemeClr val="tx1"/>
                </a:solidFill>
                <a:latin typeface="Arial Narrow" pitchFamily="34" charset="0"/>
              </a:rPr>
              <a:t>Online Assessment System - </a:t>
            </a:r>
            <a:r>
              <a:rPr lang="en-US" sz="2000" dirty="0">
                <a:solidFill>
                  <a:schemeClr val="tx1"/>
                </a:solidFill>
                <a:latin typeface="Arial Narrow" pitchFamily="34" charset="0"/>
                <a:hlinkClick r:id="rId11"/>
              </a:rPr>
              <a:t>http://bit.ly/OoyaK5</a:t>
            </a:r>
            <a:r>
              <a:rPr lang="en-US" sz="2000" dirty="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2"/>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3"/>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4"/>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a:solidFill>
                  <a:schemeClr val="tx1"/>
                </a:solidFill>
                <a:latin typeface="Arial Narrow" pitchFamily="34" charset="0"/>
              </a:rPr>
              <a:t>Smarter Balanced - </a:t>
            </a:r>
            <a:r>
              <a:rPr lang="en-US" sz="2000" dirty="0">
                <a:hlinkClick r:id="rId15"/>
              </a:rPr>
              <a:t>http://www.smarterbalanced.org/smarter-balanced-assessments/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6"/>
              </a:rPr>
              <a:t>http://www.parcconline.org/</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22301434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2000" dirty="0" smtClean="0">
                <a:solidFill>
                  <a:schemeClr val="tx1"/>
                </a:solidFill>
                <a:latin typeface="Arial Narrow" pitchFamily="34" charset="0"/>
              </a:rPr>
              <a:t> 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lvl="1" algn="l">
              <a:buFont typeface="Wingdings" pitchFamily="2" charset="2"/>
              <a:buChar char="Ø"/>
            </a:pPr>
            <a:r>
              <a:rPr lang="en-US" sz="2000" dirty="0">
                <a:solidFill>
                  <a:schemeClr val="tx1"/>
                </a:solidFill>
                <a:latin typeface="Arial Narrow" pitchFamily="34" charset="0"/>
              </a:rPr>
              <a:t>Achieve - </a:t>
            </a:r>
            <a:r>
              <a:rPr lang="en-US" sz="2000" dirty="0">
                <a:solidFill>
                  <a:schemeClr val="tx1"/>
                </a:solidFill>
                <a:latin typeface="Arial Narrow" pitchFamily="34" charset="0"/>
                <a:hlinkClick r:id="rId8"/>
              </a:rPr>
              <a:t>http://www.achieve.org</a:t>
            </a:r>
            <a:r>
              <a:rPr lang="en-US" sz="2000" dirty="0" smtClean="0">
                <a:solidFill>
                  <a:schemeClr val="tx1"/>
                </a:solidFill>
                <a:latin typeface="Arial Narrow" pitchFamily="34" charset="0"/>
                <a:hlinkClick r:id="rId8"/>
              </a:rPr>
              <a:t>/</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9"/>
              </a:rPr>
              <a:t>http://blog.mrmeyer.com/</a:t>
            </a:r>
            <a:endParaRPr lang="en-US" sz="2000" dirty="0" smtClean="0"/>
          </a:p>
          <a:p>
            <a:pPr lvl="1" algn="l">
              <a:buFont typeface="Wingdings" pitchFamily="2" charset="2"/>
              <a:buChar char="Ø"/>
            </a:pPr>
            <a:r>
              <a:rPr lang="en-US" sz="2000" dirty="0" smtClean="0">
                <a:solidFill>
                  <a:schemeClr val="tx1"/>
                </a:solidFill>
              </a:rPr>
              <a:t> </a:t>
            </a:r>
            <a:r>
              <a:rPr lang="en-US" sz="2000" dirty="0" err="1" smtClean="0">
                <a:solidFill>
                  <a:schemeClr val="tx1"/>
                </a:solidFill>
              </a:rPr>
              <a:t>Timon</a:t>
            </a:r>
            <a:r>
              <a:rPr lang="en-US" sz="2000" dirty="0" smtClean="0">
                <a:solidFill>
                  <a:schemeClr val="tx1"/>
                </a:solidFill>
              </a:rPr>
              <a:t> </a:t>
            </a:r>
            <a:r>
              <a:rPr lang="en-US" sz="2000" dirty="0" err="1" smtClean="0">
                <a:solidFill>
                  <a:schemeClr val="tx1"/>
                </a:solidFill>
              </a:rPr>
              <a:t>Piccini</a:t>
            </a:r>
            <a:r>
              <a:rPr lang="en-US" sz="2000" dirty="0" smtClean="0">
                <a:solidFill>
                  <a:schemeClr val="tx1"/>
                </a:solidFill>
              </a:rPr>
              <a:t> </a:t>
            </a:r>
            <a:r>
              <a:rPr lang="en-US" sz="2000" dirty="0" smtClean="0"/>
              <a:t>– </a:t>
            </a:r>
            <a:r>
              <a:rPr lang="en-US" sz="2000" dirty="0" smtClean="0">
                <a:hlinkClick r:id="rId10"/>
              </a:rPr>
              <a:t>http://mrpiccmath.weebly.com/3-acts.html</a:t>
            </a:r>
            <a:endParaRPr lang="en-US" sz="2000" dirty="0" smtClean="0"/>
          </a:p>
          <a:p>
            <a:pPr lvl="1" algn="l">
              <a:buFont typeface="Wingdings" pitchFamily="2" charset="2"/>
              <a:buChar char="Ø"/>
            </a:pPr>
            <a:r>
              <a:rPr lang="en-US" sz="2000" dirty="0" smtClean="0">
                <a:solidFill>
                  <a:schemeClr val="tx1"/>
                </a:solidFill>
              </a:rPr>
              <a:t> Dan Anderson </a:t>
            </a:r>
            <a:r>
              <a:rPr lang="en-US" sz="2000" dirty="0" smtClean="0"/>
              <a:t>– </a:t>
            </a:r>
            <a:r>
              <a:rPr lang="en-US" sz="2000" dirty="0" smtClean="0">
                <a:hlinkClick r:id="rId11"/>
              </a:rPr>
              <a:t>http://blog.recursiveprocess.com/tag/wcydwt/</a:t>
            </a:r>
            <a:endParaRPr lang="en-US" sz="2000" dirty="0" smtClean="0"/>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2"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35065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hlinkClick r:id="rId3"/>
              </a:rPr>
              <a:t>http://ccgpsmathematics9-10.wikispaces.com/</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2362200"/>
            <a:ext cx="3276600" cy="3689876"/>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121575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Coordinate Algebra/</a:t>
            </a:r>
            <a:r>
              <a:rPr lang="en-US" dirty="0" err="1" smtClean="0"/>
              <a:t>Acc</a:t>
            </a:r>
            <a:r>
              <a:rPr lang="en-US" dirty="0" smtClean="0"/>
              <a:t> CA </a:t>
            </a:r>
            <a:br>
              <a:rPr lang="en-US" dirty="0" smtClean="0"/>
            </a:br>
            <a:r>
              <a:rPr lang="en-US" dirty="0" smtClean="0"/>
              <a:t>Resource Revision Team</a:t>
            </a:r>
            <a:endParaRPr lang="en-US" dirty="0"/>
          </a:p>
        </p:txBody>
      </p:sp>
      <p:sp>
        <p:nvSpPr>
          <p:cNvPr id="3" name="Content Placeholder 2"/>
          <p:cNvSpPr>
            <a:spLocks noGrp="1"/>
          </p:cNvSpPr>
          <p:nvPr>
            <p:ph idx="1"/>
          </p:nvPr>
        </p:nvSpPr>
        <p:spPr>
          <a:xfrm>
            <a:off x="228600" y="1600200"/>
            <a:ext cx="8686800" cy="4525963"/>
          </a:xfrm>
        </p:spPr>
        <p:txBody>
          <a:bodyPr>
            <a:normAutofit/>
          </a:bodyPr>
          <a:lstStyle/>
          <a:p>
            <a:r>
              <a:rPr lang="en-US" dirty="0" smtClean="0"/>
              <a:t>Jennifer Greer – Floyd Co. Schools, Floyd Co.</a:t>
            </a:r>
            <a:endParaRPr lang="en-US" dirty="0" smtClean="0"/>
          </a:p>
          <a:p>
            <a:r>
              <a:rPr lang="en-US" dirty="0" smtClean="0"/>
              <a:t>Emily Kennedy Hasty – Alpharetta HS, Fulton Co.</a:t>
            </a:r>
            <a:endParaRPr lang="en-US" dirty="0" smtClean="0"/>
          </a:p>
          <a:p>
            <a:r>
              <a:rPr lang="en-US" dirty="0" smtClean="0"/>
              <a:t>Dana Ray – Bolden HS, Carroll Co.</a:t>
            </a:r>
          </a:p>
          <a:p>
            <a:r>
              <a:rPr lang="en-US" dirty="0" smtClean="0"/>
              <a:t>David Scott – Chamblee Charter HS, </a:t>
            </a:r>
            <a:r>
              <a:rPr lang="en-US" dirty="0" err="1" smtClean="0"/>
              <a:t>Dekalb</a:t>
            </a:r>
            <a:r>
              <a:rPr lang="en-US" dirty="0" smtClean="0"/>
              <a:t> Co.</a:t>
            </a:r>
          </a:p>
          <a:p>
            <a:r>
              <a:rPr lang="en-US" dirty="0" smtClean="0"/>
              <a:t>Rebecca Wing – Charles R. Drew HS, Clayton Co.</a:t>
            </a:r>
            <a:endParaRPr lang="en-US" dirty="0" smtClean="0"/>
          </a:p>
          <a:p>
            <a:pPr marL="0" indent="0">
              <a:buNone/>
            </a:pPr>
            <a:endParaRPr lang="en-US" dirty="0"/>
          </a:p>
        </p:txBody>
      </p:sp>
    </p:spTree>
    <p:extLst>
      <p:ext uri="{BB962C8B-B14F-4D97-AF65-F5344CB8AC3E}">
        <p14:creationId xmlns:p14="http://schemas.microsoft.com/office/powerpoint/2010/main" val="40541524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on Twitter!</a:t>
            </a:r>
            <a:br>
              <a:rPr lang="en-US" sz="2000" dirty="0"/>
            </a:br>
            <a:r>
              <a:rPr lang="en-US" sz="2000" dirty="0"/>
              <a:t>Follow @</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29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Coordinate Algebra/</a:t>
            </a:r>
            <a:r>
              <a:rPr lang="en-US" dirty="0" err="1" smtClean="0"/>
              <a:t>Acc</a:t>
            </a:r>
            <a:r>
              <a:rPr lang="en-US" dirty="0" smtClean="0"/>
              <a:t> CA </a:t>
            </a:r>
            <a:br>
              <a:rPr lang="en-US" dirty="0" smtClean="0"/>
            </a:br>
            <a:r>
              <a:rPr lang="en-US" dirty="0" smtClean="0"/>
              <a:t>Comprehensive Course Overview</a:t>
            </a:r>
            <a:endParaRPr lang="en-US" dirty="0"/>
          </a:p>
        </p:txBody>
      </p:sp>
      <p:sp>
        <p:nvSpPr>
          <p:cNvPr id="3" name="Content Placeholder 2"/>
          <p:cNvSpPr>
            <a:spLocks noGrp="1"/>
          </p:cNvSpPr>
          <p:nvPr>
            <p:ph idx="1"/>
          </p:nvPr>
        </p:nvSpPr>
        <p:spPr/>
        <p:txBody>
          <a:bodyPr>
            <a:normAutofit lnSpcReduction="10000"/>
          </a:bodyPr>
          <a:lstStyle/>
          <a:p>
            <a:r>
              <a:rPr lang="en-US" dirty="0" smtClean="0"/>
              <a:t>Located on the 9-12 math section of </a:t>
            </a:r>
            <a:r>
              <a:rPr lang="en-US" dirty="0" smtClean="0">
                <a:hlinkClick r:id="rId2"/>
              </a:rPr>
              <a:t>www.georgiastandards.org</a:t>
            </a:r>
            <a:endParaRPr lang="en-US" dirty="0" smtClean="0"/>
          </a:p>
          <a:p>
            <a:pPr marL="0" indent="0">
              <a:buNone/>
            </a:pPr>
            <a:endParaRPr lang="en-US" dirty="0" smtClean="0"/>
          </a:p>
          <a:p>
            <a:r>
              <a:rPr lang="en-US" dirty="0" smtClean="0"/>
              <a:t>Designed to provide clarification of CCGPS Mathematics Standards</a:t>
            </a:r>
          </a:p>
          <a:p>
            <a:pPr marL="0" indent="0">
              <a:buNone/>
            </a:pPr>
            <a:endParaRPr lang="en-US" dirty="0" smtClean="0"/>
          </a:p>
          <a:p>
            <a:r>
              <a:rPr lang="en-US" dirty="0" smtClean="0"/>
              <a:t>Organized to link together many sources of information pertinent to CCGPS Coordinate Algebra/Accelerated Coordinate Algebra</a:t>
            </a:r>
          </a:p>
          <a:p>
            <a:pPr marL="0" indent="0">
              <a:buNone/>
            </a:pPr>
            <a:endParaRPr lang="en-US" dirty="0"/>
          </a:p>
        </p:txBody>
      </p:sp>
    </p:spTree>
    <p:extLst>
      <p:ext uri="{BB962C8B-B14F-4D97-AF65-F5344CB8AC3E}">
        <p14:creationId xmlns:p14="http://schemas.microsoft.com/office/powerpoint/2010/main" val="22038185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Begin at www.georgiastandards.org</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1143000"/>
            <a:ext cx="8458201" cy="55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5-Point Star 3">
            <a:hlinkClick r:id="rId3"/>
          </p:cNvPr>
          <p:cNvSpPr/>
          <p:nvPr/>
        </p:nvSpPr>
        <p:spPr>
          <a:xfrm>
            <a:off x="6934200" y="3893172"/>
            <a:ext cx="609600" cy="762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477000" y="4747491"/>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1592294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Select the CCGPS ELA/Math Tab</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0742"/>
            <a:ext cx="8458201" cy="55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own Arrow 4"/>
          <p:cNvSpPr/>
          <p:nvPr/>
        </p:nvSpPr>
        <p:spPr>
          <a:xfrm rot="13717399">
            <a:off x="1026108" y="1662399"/>
            <a:ext cx="285878" cy="245785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333500" y="1676400"/>
            <a:ext cx="10287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477000" y="4747491"/>
            <a:ext cx="1752600" cy="307777"/>
          </a:xfrm>
          <a:prstGeom prst="rect">
            <a:avLst/>
          </a:prstGeom>
          <a:noFill/>
        </p:spPr>
        <p:txBody>
          <a:bodyPr wrap="square" rtlCol="0">
            <a:spAutoFit/>
          </a:bodyPr>
          <a:lstStyle/>
          <a:p>
            <a:r>
              <a:rPr lang="en-US" sz="1400" dirty="0" smtClean="0"/>
              <a:t>Direct Link to Page</a:t>
            </a:r>
            <a:endParaRPr lang="en-US" sz="1400" dirty="0"/>
          </a:p>
        </p:txBody>
      </p:sp>
      <p:sp>
        <p:nvSpPr>
          <p:cNvPr id="4" name="5-Point Star 3">
            <a:hlinkClick r:id="rId3"/>
          </p:cNvPr>
          <p:cNvSpPr/>
          <p:nvPr/>
        </p:nvSpPr>
        <p:spPr>
          <a:xfrm>
            <a:off x="6855390" y="4137891"/>
            <a:ext cx="533400" cy="609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8038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Select the Mathematics option under Browse CCGPS</a:t>
            </a:r>
            <a:endParaRPr lang="en-US" sz="3600" dirty="0"/>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1371600"/>
            <a:ext cx="8534401"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own Arrow 3"/>
          <p:cNvSpPr/>
          <p:nvPr/>
        </p:nvSpPr>
        <p:spPr>
          <a:xfrm rot="10800000">
            <a:off x="1028700" y="4267200"/>
            <a:ext cx="228600" cy="1676400"/>
          </a:xfrm>
          <a:prstGeom prst="downArrow">
            <a:avLst/>
          </a:prstGeom>
          <a:solidFill>
            <a:srgbClr val="FF0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85800" y="3962400"/>
            <a:ext cx="914400" cy="2000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a:hlinkClick r:id="rId3"/>
          </p:cNvPr>
          <p:cNvSpPr/>
          <p:nvPr/>
        </p:nvSpPr>
        <p:spPr>
          <a:xfrm>
            <a:off x="685800" y="5943600"/>
            <a:ext cx="4572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54100" y="6246911"/>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41942180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Select the 9-12 </a:t>
            </a:r>
            <a:br>
              <a:rPr lang="en-US" sz="3600" dirty="0" smtClean="0"/>
            </a:br>
            <a:r>
              <a:rPr lang="en-US" sz="3600" dirty="0" smtClean="0"/>
              <a:t>option in the Mathematics section</a:t>
            </a:r>
            <a:endParaRPr lang="en-US" sz="3600" dirty="0"/>
          </a:p>
        </p:txBody>
      </p:sp>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799" y="1371600"/>
            <a:ext cx="8610601" cy="5333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609600" y="4239491"/>
            <a:ext cx="6858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rot="10800000">
            <a:off x="800100" y="4495800"/>
            <a:ext cx="228600" cy="1676400"/>
          </a:xfrm>
          <a:prstGeom prst="downArrow">
            <a:avLst/>
          </a:prstGeom>
          <a:solidFill>
            <a:srgbClr val="FF0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5-Point Star 4">
            <a:hlinkClick r:id="rId3"/>
          </p:cNvPr>
          <p:cNvSpPr/>
          <p:nvPr/>
        </p:nvSpPr>
        <p:spPr>
          <a:xfrm>
            <a:off x="516082" y="6192981"/>
            <a:ext cx="4572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28701" y="6305459"/>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3246989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9042</TotalTime>
  <Words>2194</Words>
  <Application>Microsoft Office PowerPoint</Application>
  <PresentationFormat>On-screen Show (4:3)</PresentationFormat>
  <Paragraphs>297</Paragraphs>
  <Slides>40</Slides>
  <Notes>31</Notes>
  <HiddenSlides>0</HiddenSlides>
  <MMClips>0</MMClips>
  <ScaleCrop>false</ScaleCrop>
  <HeadingPairs>
    <vt:vector size="4" baseType="variant">
      <vt:variant>
        <vt:lpstr>Theme</vt:lpstr>
      </vt:variant>
      <vt:variant>
        <vt:i4>2</vt:i4>
      </vt:variant>
      <vt:variant>
        <vt:lpstr>Slide Titles</vt:lpstr>
      </vt:variant>
      <vt:variant>
        <vt:i4>40</vt:i4>
      </vt:variant>
    </vt:vector>
  </HeadingPairs>
  <TitlesOfParts>
    <vt:vector size="42" baseType="lpstr">
      <vt:lpstr>~0980123</vt:lpstr>
      <vt:lpstr>Office Theme</vt:lpstr>
      <vt:lpstr>CCGPS Mathematics Coordinate Algebra Update Webinar Unit 1: Number System Fluency August 9, 2013</vt:lpstr>
      <vt:lpstr>What are update webinars?</vt:lpstr>
      <vt:lpstr>2013 CA Resource Revision Team</vt:lpstr>
      <vt:lpstr>Coordinate Algebra/Acc CA  Resource Revision Team</vt:lpstr>
      <vt:lpstr>Coordinate Algebra/Acc CA  Comprehensive Course Overview</vt:lpstr>
      <vt:lpstr>Begin at www.georgiastandards.org</vt:lpstr>
      <vt:lpstr>Select the CCGPS ELA/Math Tab</vt:lpstr>
      <vt:lpstr>Select the Mathematics option under Browse CCGPS</vt:lpstr>
      <vt:lpstr>Select the 9-12  option in the Mathematics section</vt:lpstr>
      <vt:lpstr>PowerPoint Presentation</vt:lpstr>
      <vt:lpstr>Select the Comprehensive Course Overview</vt:lpstr>
      <vt:lpstr>PowerPoint Presentation</vt:lpstr>
      <vt:lpstr>Table of Contents</vt:lpstr>
      <vt:lpstr>      Flipbooks   </vt:lpstr>
      <vt:lpstr>Content Domains</vt:lpstr>
      <vt:lpstr>PowerPoint Presentation</vt:lpstr>
      <vt:lpstr>Standard Specific Information</vt:lpstr>
      <vt:lpstr>PowerPoint Presentation</vt:lpstr>
      <vt:lpstr>Standards for Mathematical Practice </vt:lpstr>
      <vt:lpstr>Task Descriptions</vt:lpstr>
      <vt:lpstr>Formative Assessment Lessons (FALs)</vt:lpstr>
      <vt:lpstr>Other Sections of Interest</vt:lpstr>
      <vt:lpstr>Areas of Concern</vt:lpstr>
      <vt:lpstr>Areas of Concern</vt:lpstr>
      <vt:lpstr>Areas of Concern</vt:lpstr>
      <vt:lpstr>Areas of Concern</vt:lpstr>
      <vt:lpstr>Areas of Concern</vt:lpstr>
      <vt:lpstr>Areas of Concern</vt:lpstr>
      <vt:lpstr>Areas of Concern</vt:lpstr>
      <vt:lpstr>Areas of Concern</vt:lpstr>
      <vt:lpstr>Areas of Concern</vt:lpstr>
      <vt:lpstr>Assessment</vt:lpstr>
      <vt:lpstr>Assessment</vt:lpstr>
      <vt:lpstr>Assessment</vt:lpstr>
      <vt:lpstr>Resources</vt:lpstr>
      <vt:lpstr>Resource List</vt:lpstr>
      <vt:lpstr>Resources</vt:lpstr>
      <vt:lpstr>Resources</vt:lpstr>
      <vt:lpstr>Feedback</vt:lpstr>
      <vt:lpstr>Thank You!  Please visit http://ccgpsmathematics9-10.wikispaces.com/  to share your feedback, ask questions, and share your ideas and resources! Please visit https://www.georgiastandards.org/Common-Core/Pages/Math.aspx to join the 9-12 Mathematics email listserve. Follow on Twitter! Follow @GaDOEMath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Brooke Kline</dc:creator>
  <cp:lastModifiedBy>GaDOE</cp:lastModifiedBy>
  <cp:revision>848</cp:revision>
  <dcterms:created xsi:type="dcterms:W3CDTF">2012-04-02T19:02:51Z</dcterms:created>
  <dcterms:modified xsi:type="dcterms:W3CDTF">2013-08-01T23:45:29Z</dcterms:modified>
</cp:coreProperties>
</file>